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5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163 w 4128"/>
              <a:gd name="T1" fmla="*/ 200 h 479"/>
              <a:gd name="T2" fmla="*/ 4128 w 4128"/>
              <a:gd name="T3" fmla="*/ 200 h 479"/>
              <a:gd name="T4" fmla="*/ 4128 w 4128"/>
              <a:gd name="T5" fmla="*/ 429 h 479"/>
              <a:gd name="T6" fmla="*/ 0 w 4128"/>
              <a:gd name="T7" fmla="*/ 441 h 479"/>
              <a:gd name="T8" fmla="*/ 163 w 4128"/>
              <a:gd name="T9" fmla="*/ 20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50707D0D-E989-4A72-9C07-CFCF6AC229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C9688-73A8-41B5-8DD6-ECAEE315A7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7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8BAB5-CCAB-4B54-9734-8005979CF2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9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DA7A3-9396-459E-AB3B-97FB662937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3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9E19-EF78-47A9-AF24-2187DCAB84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4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CFF1B-F3C0-42AF-B99A-CDD7BC470E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6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97CBB-E9B2-40E5-A9D0-EF89C6D67E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97DA6-01EB-4D1A-9E18-23A7489D1A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4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903DA-E920-44A2-AFD0-076B9F11CF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11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8144F-379C-43F5-8388-5C09DC1DF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8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7C98-47D4-422F-8B5B-539804306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9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A0F322EA-CECD-4871-9427-0B7D316702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1F497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АКВАРИУМ – </a:t>
            </a:r>
            <a:b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1F497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1F497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МАЛЕНЬКАЯ </a:t>
            </a:r>
            <a:b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1F497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1F497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ИСКУССТВЕННАЯ</a:t>
            </a:r>
            <a:b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1F497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1F497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ЭКОСИСТЕМА</a:t>
            </a:r>
            <a:br>
              <a:rPr kumimoji="0" lang="ru-RU" sz="4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1F497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>
              <a:spcBef>
                <a:spcPct val="0"/>
              </a:spcBef>
              <a:buClrTx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charset="0"/>
              </a:rPr>
              <a:t>Выполнил</a:t>
            </a:r>
          </a:p>
          <a:p>
            <a:pPr lvl="0" algn="l">
              <a:spcBef>
                <a:spcPct val="0"/>
              </a:spcBef>
              <a:buClrTx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charset="0"/>
              </a:rPr>
              <a:t>ученик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charset="0"/>
              </a:rPr>
              <a:t>4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charset="0"/>
              </a:rPr>
              <a:t> «А» класса</a:t>
            </a:r>
          </a:p>
          <a:p>
            <a:pPr lvl="0" algn="l">
              <a:spcBef>
                <a:spcPct val="0"/>
              </a:spcBef>
              <a:buClrTx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charset="0"/>
              </a:rPr>
              <a:t>Рыбель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charset="0"/>
              </a:rPr>
              <a:t> Виталий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2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56792"/>
            <a:ext cx="7772400" cy="4212183"/>
          </a:xfrm>
        </p:spPr>
        <p:txBody>
          <a:bodyPr/>
          <a:lstStyle/>
          <a:p>
            <a:pPr lvl="0" fontAlgn="auto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cap="none" dirty="0">
                <a:ea typeface="Calibri"/>
                <a:cs typeface="Times New Roman"/>
              </a:rPr>
              <a:t>вода, среда обитания рыб и растений. Вода из водопровода мутная, белого цвета, содержит большое количество хлора, который убивает вредных микробов. Опасен он и для рыб.</a:t>
            </a:r>
            <a:r>
              <a:rPr lang="ru-RU" sz="2400" kern="150" cap="none" dirty="0">
                <a:ea typeface="Andale Sans UI"/>
                <a:cs typeface="Tahoma"/>
              </a:rPr>
              <a:t/>
            </a:r>
            <a:br>
              <a:rPr lang="ru-RU" sz="2400" kern="150" cap="none" dirty="0">
                <a:ea typeface="Andale Sans UI"/>
                <a:cs typeface="Tahoma"/>
              </a:rPr>
            </a:br>
            <a:r>
              <a:rPr lang="ru-RU" sz="2400" u="sng" cap="none" dirty="0">
                <a:ea typeface="Times New Roman"/>
                <a:cs typeface="Times New Roman"/>
              </a:rPr>
              <a:t>Вывод:</a:t>
            </a:r>
            <a:r>
              <a:rPr lang="ru-RU" sz="2400" u="sng" cap="none" dirty="0">
                <a:ea typeface="Calibri"/>
                <a:cs typeface="Times New Roman"/>
              </a:rPr>
              <a:t> </a:t>
            </a:r>
            <a:r>
              <a:rPr lang="ru-RU" sz="2400" cap="none" dirty="0">
                <a:ea typeface="Calibri"/>
                <a:cs typeface="Times New Roman"/>
              </a:rPr>
              <a:t>в водопроводную воду пускать рыб нельзя!</a:t>
            </a:r>
            <a:r>
              <a:rPr lang="ru-RU" sz="2400" b="0" kern="150" cap="none" dirty="0">
                <a:solidFill>
                  <a:srgbClr val="333333"/>
                </a:solidFill>
                <a:ea typeface="Andale Sans UI"/>
                <a:cs typeface="Tahoma"/>
              </a:rPr>
              <a:t/>
            </a:r>
            <a:br>
              <a:rPr lang="ru-RU" sz="2400" b="0" kern="150" cap="none" dirty="0">
                <a:solidFill>
                  <a:srgbClr val="333333"/>
                </a:solidFill>
                <a:ea typeface="Andale Sans UI"/>
                <a:cs typeface="Tahoma"/>
              </a:rPr>
            </a:b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r>
              <a:rPr lang="ru-RU" sz="2800" dirty="0" smtClean="0">
                <a:ea typeface="Calibri"/>
                <a:cs typeface="Times New Roman"/>
              </a:rPr>
              <a:t>подготовкой </a:t>
            </a:r>
            <a:r>
              <a:rPr lang="ru-RU" sz="2800" dirty="0">
                <a:ea typeface="Calibri"/>
                <a:cs typeface="Times New Roman"/>
              </a:rPr>
              <a:t>воды для аквариума занимается человек, следовательно, его </a:t>
            </a:r>
            <a:r>
              <a:rPr lang="ru-RU" sz="2800" u="sng" dirty="0">
                <a:ea typeface="Calibri"/>
                <a:cs typeface="Times New Roman"/>
              </a:rPr>
              <a:t>участие на данном этапе необходимо.</a:t>
            </a:r>
            <a:r>
              <a:rPr lang="ru-RU" sz="2800" kern="150" dirty="0">
                <a:ea typeface="Andale Sans UI"/>
                <a:cs typeface="Tahoma"/>
              </a:rPr>
              <a:t/>
            </a:r>
            <a:br>
              <a:rPr lang="ru-RU" sz="2800" kern="150" dirty="0">
                <a:ea typeface="Andale Sans UI"/>
                <a:cs typeface="Tahoma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772400" cy="936104"/>
          </a:xfrm>
        </p:spPr>
        <p:txBody>
          <a:bodyPr/>
          <a:lstStyle/>
          <a:p>
            <a:endParaRPr lang="ru-RU" sz="4000" b="1" u="sng" dirty="0" smtClean="0">
              <a:solidFill>
                <a:srgbClr val="0070C0"/>
              </a:solidFill>
              <a:ea typeface="Andale Sans UI"/>
            </a:endParaRPr>
          </a:p>
          <a:p>
            <a:endParaRPr lang="ru-RU" sz="4000" b="1" u="sng" dirty="0">
              <a:solidFill>
                <a:srgbClr val="0070C0"/>
              </a:solidFill>
              <a:ea typeface="Andale Sans UI"/>
            </a:endParaRPr>
          </a:p>
          <a:p>
            <a:endParaRPr lang="ru-RU" sz="4000" b="1" u="sng" dirty="0" smtClean="0">
              <a:solidFill>
                <a:srgbClr val="0070C0"/>
              </a:solidFill>
              <a:ea typeface="Andale Sans UI"/>
            </a:endParaRPr>
          </a:p>
          <a:p>
            <a:endParaRPr lang="ru-RU" sz="4000" b="1" u="sng" dirty="0">
              <a:solidFill>
                <a:srgbClr val="0070C0"/>
              </a:solidFill>
              <a:ea typeface="Andale Sans UI"/>
            </a:endParaRPr>
          </a:p>
          <a:p>
            <a:r>
              <a:rPr lang="ru-RU" sz="4000" b="1" u="sng" dirty="0" smtClean="0">
                <a:solidFill>
                  <a:srgbClr val="0070C0"/>
                </a:solidFill>
                <a:ea typeface="Andale Sans UI"/>
              </a:rPr>
              <a:t>Среда </a:t>
            </a:r>
            <a:r>
              <a:rPr lang="ru-RU" sz="4000" b="1" u="sng" dirty="0">
                <a:solidFill>
                  <a:srgbClr val="0070C0"/>
                </a:solidFill>
                <a:ea typeface="Andale Sans UI"/>
              </a:rPr>
              <a:t>обитания. Вода</a:t>
            </a:r>
            <a:r>
              <a:rPr lang="ru-RU" sz="4000" b="1" u="sng" dirty="0" smtClean="0">
                <a:solidFill>
                  <a:srgbClr val="0070C0"/>
                </a:solidFill>
                <a:ea typeface="Andale Sans UI"/>
              </a:rPr>
              <a:t>.</a:t>
            </a:r>
          </a:p>
          <a:p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56792"/>
            <a:ext cx="7772400" cy="4212183"/>
          </a:xfrm>
        </p:spPr>
        <p:txBody>
          <a:bodyPr/>
          <a:lstStyle/>
          <a:p>
            <a:pPr fontAlgn="auto">
              <a:lnSpc>
                <a:spcPct val="115000"/>
              </a:lnSpc>
              <a:spcAft>
                <a:spcPts val="1000"/>
              </a:spcAft>
            </a:pPr>
            <a:r>
              <a:rPr lang="ru-RU" sz="2800" u="sng" dirty="0" smtClean="0"/>
              <a:t>Грунт</a:t>
            </a:r>
            <a:r>
              <a:rPr lang="ru-RU" sz="2800" dirty="0" smtClean="0"/>
              <a:t> – это почва, образующая дно водоема. Он нужен для того, чтобы в нем росли растения. Кроме того, некоторые виды рыб любят зарываться в песок.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 smtClean="0"/>
              <a:t>Вывод:</a:t>
            </a:r>
            <a:br>
              <a:rPr lang="ru-RU" sz="2800" dirty="0" smtClean="0"/>
            </a:br>
            <a:r>
              <a:rPr lang="ru-RU" sz="2800" u="sng" dirty="0" smtClean="0">
                <a:ea typeface="Calibri"/>
                <a:cs typeface="Times New Roman"/>
              </a:rPr>
              <a:t>Участие </a:t>
            </a:r>
            <a:r>
              <a:rPr lang="ru-RU" sz="2800" u="sng" dirty="0">
                <a:ea typeface="Calibri"/>
                <a:cs typeface="Times New Roman"/>
              </a:rPr>
              <a:t>человека и на этом этапе необходимо.</a:t>
            </a:r>
            <a:r>
              <a:rPr lang="ru-RU" sz="2000" kern="150" dirty="0">
                <a:ea typeface="Andale Sans UI"/>
                <a:cs typeface="Tahoma"/>
              </a:rPr>
              <a:t/>
            </a:r>
            <a:br>
              <a:rPr lang="ru-RU" sz="2000" kern="150" dirty="0">
                <a:ea typeface="Andale Sans UI"/>
                <a:cs typeface="Tahoma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1008111"/>
          </a:xfrm>
        </p:spPr>
        <p:txBody>
          <a:bodyPr/>
          <a:lstStyle/>
          <a:p>
            <a:pPr algn="ctr"/>
            <a:r>
              <a:rPr lang="ru-RU" sz="6000" u="sng" kern="150" dirty="0">
                <a:solidFill>
                  <a:srgbClr val="000000"/>
                </a:solidFill>
                <a:ea typeface="Andale Sans UI"/>
                <a:cs typeface="Times New Roman"/>
              </a:rPr>
              <a:t> </a:t>
            </a:r>
            <a:r>
              <a:rPr lang="ru-RU" sz="6000" b="1" u="sng" kern="150" dirty="0">
                <a:solidFill>
                  <a:srgbClr val="0070C0"/>
                </a:solidFill>
                <a:ea typeface="Andale Sans UI"/>
                <a:cs typeface="Times New Roman"/>
              </a:rPr>
              <a:t>Грунт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4140175"/>
          </a:xfrm>
        </p:spPr>
        <p:txBody>
          <a:bodyPr/>
          <a:lstStyle/>
          <a:p>
            <a:pPr lvl="0" indent="44958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600" b="0" u="sng" dirty="0" smtClean="0">
                <a:ea typeface="Calibr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Чтобы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растения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хорошо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росли</a:t>
            </a:r>
            <a:r>
              <a:rPr lang="de-DE" sz="3600" kern="150" cap="none" dirty="0">
                <a:ea typeface="Andale Sans UI"/>
                <a:cs typeface="Times New Roman"/>
              </a:rPr>
              <a:t> и </a:t>
            </a:r>
            <a:r>
              <a:rPr lang="de-DE" sz="3600" kern="150" cap="none" dirty="0" err="1">
                <a:ea typeface="Andale Sans UI"/>
                <a:cs typeface="Times New Roman"/>
              </a:rPr>
              <a:t>размножались</a:t>
            </a:r>
            <a:r>
              <a:rPr lang="de-DE" sz="3600" kern="150" cap="none" dirty="0">
                <a:ea typeface="Andale Sans UI"/>
                <a:cs typeface="Times New Roman"/>
              </a:rPr>
              <a:t>, </a:t>
            </a:r>
            <a:r>
              <a:rPr lang="de-DE" sz="3600" kern="150" cap="none" dirty="0" err="1">
                <a:ea typeface="Andale Sans UI"/>
                <a:cs typeface="Times New Roman"/>
              </a:rPr>
              <a:t>они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должны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получать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необходимое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количество</a:t>
            </a:r>
            <a:r>
              <a:rPr lang="de-DE" sz="3600" kern="150" cap="none" dirty="0">
                <a:ea typeface="Andale Sans UI"/>
                <a:cs typeface="Times New Roman"/>
              </a:rPr>
              <a:t>, </a:t>
            </a:r>
            <a:r>
              <a:rPr lang="de-DE" sz="3600" kern="150" cap="none" dirty="0" err="1">
                <a:ea typeface="Andale Sans UI"/>
                <a:cs typeface="Times New Roman"/>
              </a:rPr>
              <a:t>света</a:t>
            </a:r>
            <a:r>
              <a:rPr lang="de-DE" sz="3600" kern="150" cap="none" dirty="0" smtClean="0">
                <a:ea typeface="Andale Sans UI"/>
                <a:cs typeface="Times New Roman"/>
              </a:rPr>
              <a:t>.</a:t>
            </a:r>
            <a:r>
              <a:rPr lang="ru-RU" u="sng" dirty="0" smtClean="0">
                <a:ea typeface="Calibri"/>
                <a:cs typeface="Times New Roman"/>
              </a:rPr>
              <a:t/>
            </a:r>
            <a:br>
              <a:rPr lang="ru-RU" u="sng" dirty="0" smtClean="0">
                <a:ea typeface="Calibri"/>
                <a:cs typeface="Times New Roman"/>
              </a:rPr>
            </a:br>
            <a:r>
              <a:rPr lang="ru-RU" u="sng" dirty="0" smtClean="0">
                <a:ea typeface="Calibri"/>
                <a:cs typeface="Times New Roman"/>
              </a:rPr>
              <a:t>без </a:t>
            </a:r>
            <a:r>
              <a:rPr lang="ru-RU" u="sng" dirty="0">
                <a:ea typeface="Calibri"/>
                <a:cs typeface="Times New Roman"/>
              </a:rPr>
              <a:t>участия человека не обойтись.</a:t>
            </a:r>
            <a:r>
              <a:rPr lang="ru-RU" kern="150" dirty="0">
                <a:solidFill>
                  <a:srgbClr val="000000"/>
                </a:solidFill>
                <a:ea typeface="Andale Sans UI"/>
                <a:cs typeface="Times New Roman"/>
              </a:rPr>
              <a:t>                            </a:t>
            </a:r>
            <a:r>
              <a:rPr lang="ru-RU" sz="3600" kern="150" dirty="0">
                <a:ea typeface="Andale Sans UI"/>
                <a:cs typeface="Tahoma"/>
              </a:rPr>
              <a:t/>
            </a:r>
            <a:br>
              <a:rPr lang="ru-RU" sz="3600" kern="150" dirty="0">
                <a:ea typeface="Andale Sans UI"/>
                <a:cs typeface="Tahoma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6633"/>
            <a:ext cx="7772400" cy="1440159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kern="150" dirty="0">
                <a:solidFill>
                  <a:srgbClr val="000000"/>
                </a:solidFill>
                <a:ea typeface="Andale Sans UI"/>
                <a:cs typeface="Times New Roman"/>
              </a:rPr>
              <a:t> </a:t>
            </a:r>
            <a:r>
              <a:rPr lang="ru-RU" sz="8000" b="1" u="sng" kern="150" dirty="0" smtClean="0">
                <a:solidFill>
                  <a:srgbClr val="0070C0"/>
                </a:solidFill>
                <a:ea typeface="Andale Sans UI"/>
                <a:cs typeface="Times New Roman"/>
              </a:rPr>
              <a:t>Свет</a:t>
            </a:r>
            <a:endParaRPr lang="ru-RU" sz="8000" kern="150" dirty="0">
              <a:solidFill>
                <a:srgbClr val="0070C0"/>
              </a:solidFill>
              <a:ea typeface="Andale Sans UI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653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420888"/>
            <a:ext cx="4824536" cy="4032448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kern="150" dirty="0" smtClean="0">
                <a:ea typeface="Andale Sans UI"/>
                <a:cs typeface="Times New Roman"/>
              </a:rPr>
              <a:t>круглый </a:t>
            </a:r>
            <a:r>
              <a:rPr lang="ru-RU" sz="1800" kern="150" dirty="0">
                <a:ea typeface="Andale Sans UI"/>
                <a:cs typeface="Times New Roman"/>
              </a:rPr>
              <a:t>год хорошо растут в аквариуме </a:t>
            </a:r>
            <a:r>
              <a:rPr lang="ru-RU" sz="1800" kern="150" dirty="0" err="1">
                <a:ea typeface="Andale Sans UI"/>
                <a:cs typeface="Times New Roman"/>
              </a:rPr>
              <a:t>аммания</a:t>
            </a:r>
            <a:r>
              <a:rPr lang="ru-RU" sz="1800" kern="150" dirty="0">
                <a:ea typeface="Andale Sans UI"/>
                <a:cs typeface="Times New Roman"/>
              </a:rPr>
              <a:t> сенегальская, </a:t>
            </a:r>
            <a:r>
              <a:rPr lang="ru-RU" sz="1800" kern="150" dirty="0" err="1">
                <a:ea typeface="Andale Sans UI"/>
                <a:cs typeface="Times New Roman"/>
              </a:rPr>
              <a:t>бакопа</a:t>
            </a:r>
            <a:r>
              <a:rPr lang="ru-RU" sz="1800" kern="150" dirty="0">
                <a:ea typeface="Andale Sans UI"/>
                <a:cs typeface="Times New Roman"/>
              </a:rPr>
              <a:t> каролинская, </a:t>
            </a:r>
            <a:r>
              <a:rPr lang="ru-RU" sz="1800" kern="150" dirty="0" err="1">
                <a:ea typeface="Andale Sans UI"/>
                <a:cs typeface="Times New Roman"/>
              </a:rPr>
              <a:t>бликса</a:t>
            </a:r>
            <a:r>
              <a:rPr lang="ru-RU" sz="1800" kern="150" dirty="0">
                <a:ea typeface="Andale Sans UI"/>
                <a:cs typeface="Times New Roman"/>
              </a:rPr>
              <a:t> </a:t>
            </a:r>
            <a:r>
              <a:rPr lang="ru-RU" sz="1800" kern="150" dirty="0" err="1">
                <a:ea typeface="Andale Sans UI"/>
                <a:cs typeface="Times New Roman"/>
              </a:rPr>
              <a:t>Ауберта</a:t>
            </a:r>
            <a:r>
              <a:rPr lang="ru-RU" sz="1800" kern="150" dirty="0">
                <a:ea typeface="Andale Sans UI"/>
                <a:cs typeface="Times New Roman"/>
              </a:rPr>
              <a:t>, кубышка японская.</a:t>
            </a:r>
            <a:r>
              <a:rPr lang="ru-RU" sz="1800" kern="150" dirty="0">
                <a:ea typeface="Andale Sans UI"/>
                <a:cs typeface="Tahoma"/>
              </a:rPr>
              <a:t/>
            </a:r>
            <a:br>
              <a:rPr lang="ru-RU" sz="1800" kern="150" dirty="0">
                <a:ea typeface="Andale Sans UI"/>
                <a:cs typeface="Tahoma"/>
              </a:rPr>
            </a:br>
            <a:r>
              <a:rPr lang="ru-RU" sz="1800" u="sng" kern="150" dirty="0">
                <a:ea typeface="Andale Sans UI"/>
                <a:cs typeface="Times New Roman"/>
              </a:rPr>
              <a:t>Мы видим, что в подборе растений участвует человек.</a:t>
            </a:r>
            <a:r>
              <a:rPr lang="ru-RU" sz="2000" kern="150" dirty="0">
                <a:ea typeface="Andale Sans UI"/>
                <a:cs typeface="Tahoma"/>
              </a:rPr>
              <a:t/>
            </a:r>
            <a:br>
              <a:rPr lang="ru-RU" sz="2000" kern="150" dirty="0">
                <a:ea typeface="Andale Sans UI"/>
                <a:cs typeface="Tahoma"/>
              </a:rPr>
            </a:br>
            <a:r>
              <a:rPr lang="ru-RU" sz="2000" kern="150" dirty="0">
                <a:ea typeface="Andale Sans UI"/>
                <a:cs typeface="Tahoma"/>
              </a:rPr>
              <a:t/>
            </a:r>
            <a:br>
              <a:rPr lang="ru-RU" sz="2000" kern="150" dirty="0">
                <a:ea typeface="Andale Sans UI"/>
                <a:cs typeface="Tahoma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60649"/>
            <a:ext cx="8784976" cy="1872207"/>
          </a:xfrm>
        </p:spPr>
        <p:txBody>
          <a:bodyPr/>
          <a:lstStyle/>
          <a:p>
            <a:r>
              <a:rPr lang="de-DE" sz="2400" b="1" u="sng" kern="150" cap="all" dirty="0" err="1">
                <a:solidFill>
                  <a:srgbClr val="004C2B"/>
                </a:solidFill>
                <a:ea typeface="Andale Sans UI"/>
                <a:cs typeface="Times New Roman"/>
              </a:rPr>
              <a:t>Аквариумные</a:t>
            </a:r>
            <a:r>
              <a:rPr lang="de-DE" sz="2400" b="1" u="sng" kern="150" cap="all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u="sng" kern="150" cap="all" dirty="0" err="1">
                <a:solidFill>
                  <a:srgbClr val="004C2B"/>
                </a:solidFill>
                <a:ea typeface="Andale Sans UI"/>
                <a:cs typeface="Times New Roman"/>
              </a:rPr>
              <a:t>растения</a:t>
            </a:r>
            <a:r>
              <a:rPr lang="de-DE" sz="2400" b="1" u="sng" kern="150" cap="all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-</a:t>
            </a:r>
            <a:r>
              <a:rPr lang="ru-RU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err="1">
                <a:solidFill>
                  <a:srgbClr val="004C2B"/>
                </a:solidFill>
                <a:ea typeface="Andale Sans UI"/>
                <a:cs typeface="Times New Roman"/>
              </a:rPr>
              <a:t>это</a:t>
            </a:r>
            <a:r>
              <a:rPr lang="de-DE" sz="2400" b="1" kern="150" cap="all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ru-RU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 </a:t>
            </a:r>
            <a:r>
              <a:rPr lang="de-DE" sz="2400" b="1" kern="150" cap="all" dirty="0" err="1" smtClean="0">
                <a:solidFill>
                  <a:srgbClr val="004C2B"/>
                </a:solidFill>
                <a:ea typeface="Andale Sans UI"/>
                <a:cs typeface="Times New Roman"/>
              </a:rPr>
              <a:t>растения</a:t>
            </a:r>
            <a:r>
              <a:rPr lang="de-DE" sz="2400" b="1" kern="150" cap="all" dirty="0">
                <a:solidFill>
                  <a:srgbClr val="004C2B"/>
                </a:solidFill>
                <a:ea typeface="Andale Sans UI"/>
                <a:cs typeface="Times New Roman"/>
              </a:rPr>
              <a:t>, </a:t>
            </a:r>
            <a:r>
              <a:rPr lang="de-DE" sz="2400" b="1" kern="150" cap="all" dirty="0" err="1" smtClean="0">
                <a:solidFill>
                  <a:srgbClr val="004C2B"/>
                </a:solidFill>
                <a:ea typeface="Andale Sans UI"/>
                <a:cs typeface="Times New Roman"/>
              </a:rPr>
              <a:t>приспособленные</a:t>
            </a:r>
            <a:r>
              <a:rPr lang="ru-RU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ru-RU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err="1" smtClean="0">
                <a:solidFill>
                  <a:srgbClr val="004C2B"/>
                </a:solidFill>
                <a:ea typeface="Andale Sans UI"/>
                <a:cs typeface="Times New Roman"/>
              </a:rPr>
              <a:t>для</a:t>
            </a:r>
            <a:r>
              <a:rPr lang="de-DE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ru-RU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 </a:t>
            </a:r>
            <a:r>
              <a:rPr lang="de-DE" sz="2400" b="1" kern="150" cap="all" dirty="0" err="1" smtClean="0">
                <a:solidFill>
                  <a:srgbClr val="004C2B"/>
                </a:solidFill>
                <a:ea typeface="Andale Sans UI"/>
                <a:cs typeface="Times New Roman"/>
              </a:rPr>
              <a:t>жизни</a:t>
            </a:r>
            <a:r>
              <a:rPr lang="ru-RU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ru-RU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в </a:t>
            </a:r>
            <a:r>
              <a:rPr lang="de-DE" sz="2400" b="1" kern="150" cap="all" dirty="0" err="1" smtClean="0">
                <a:solidFill>
                  <a:srgbClr val="004C2B"/>
                </a:solidFill>
                <a:ea typeface="Andale Sans UI"/>
                <a:cs typeface="Times New Roman"/>
              </a:rPr>
              <a:t>искусственном</a:t>
            </a:r>
            <a:r>
              <a:rPr lang="ru-RU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smtClean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2400" b="1" kern="150" cap="all" dirty="0" err="1">
                <a:solidFill>
                  <a:srgbClr val="004C2B"/>
                </a:solidFill>
                <a:ea typeface="Andale Sans UI"/>
                <a:cs typeface="Times New Roman"/>
              </a:rPr>
              <a:t>водоёме</a:t>
            </a:r>
            <a:r>
              <a:rPr lang="de-DE" sz="2400" b="1" kern="150" cap="all" dirty="0">
                <a:solidFill>
                  <a:srgbClr val="004C2B"/>
                </a:solidFill>
                <a:ea typeface="Andale Sans UI"/>
                <a:cs typeface="Times New Roman"/>
              </a:rPr>
              <a:t>.</a:t>
            </a:r>
            <a:r>
              <a:rPr lang="ru-RU" sz="2400" b="1" kern="150" cap="all" dirty="0">
                <a:solidFill>
                  <a:srgbClr val="004C2B"/>
                </a:solidFill>
                <a:ea typeface="Andale Sans UI"/>
                <a:cs typeface="Times New Roman"/>
              </a:rPr>
              <a:t/>
            </a:r>
            <a:br>
              <a:rPr lang="ru-RU" sz="2400" b="1" kern="150" cap="all" dirty="0">
                <a:solidFill>
                  <a:srgbClr val="004C2B"/>
                </a:solidFill>
                <a:ea typeface="Andale Sans UI"/>
                <a:cs typeface="Times New Roman"/>
              </a:rPr>
            </a:br>
            <a:endParaRPr lang="ru-RU" dirty="0"/>
          </a:p>
        </p:txBody>
      </p:sp>
      <p:pic>
        <p:nvPicPr>
          <p:cNvPr id="4" name="Picture 2" descr="C:\Users\Компьютер\Desktop\foto18_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000240"/>
            <a:ext cx="3892965" cy="4021048"/>
          </a:xfrm>
          <a:prstGeom prst="rect">
            <a:avLst/>
          </a:prstGeom>
          <a:noFill/>
          <a:ln w="38100">
            <a:solidFill>
              <a:srgbClr val="F79646">
                <a:lumMod val="7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653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Компьютер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2649476" cy="2356884"/>
          </a:xfrm>
          <a:prstGeom prst="rect">
            <a:avLst/>
          </a:prstGeom>
          <a:noFill/>
        </p:spPr>
      </p:pic>
      <p:pic>
        <p:nvPicPr>
          <p:cNvPr id="9" name="Picture 8" descr="C:\Users\Компьютер\Desktop\gold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4365104"/>
            <a:ext cx="2736304" cy="2232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/>
          <a:lstStyle/>
          <a:p>
            <a:pPr marL="2286000" indent="449580">
              <a:lnSpc>
                <a:spcPct val="150000"/>
              </a:lnSpc>
              <a:spcAft>
                <a:spcPts val="0"/>
              </a:spcAft>
            </a:pPr>
            <a:r>
              <a:rPr lang="de-DE" sz="4000" b="1" u="sng" kern="150" dirty="0" err="1">
                <a:solidFill>
                  <a:srgbClr val="0070C0"/>
                </a:solidFill>
                <a:ea typeface="Andale Sans UI"/>
                <a:cs typeface="Times New Roman"/>
              </a:rPr>
              <a:t>Потребители</a:t>
            </a:r>
            <a:r>
              <a:rPr lang="de-DE" sz="4000" b="1" u="sng" kern="150" dirty="0">
                <a:solidFill>
                  <a:srgbClr val="0070C0"/>
                </a:solidFill>
                <a:ea typeface="Andale Sans UI"/>
                <a:cs typeface="Times New Roman"/>
              </a:rPr>
              <a:t> - </a:t>
            </a:r>
            <a:r>
              <a:rPr lang="de-DE" sz="4000" b="1" u="sng" kern="150" dirty="0" err="1">
                <a:solidFill>
                  <a:srgbClr val="0070C0"/>
                </a:solidFill>
                <a:ea typeface="Andale Sans UI"/>
                <a:cs typeface="Times New Roman"/>
              </a:rPr>
              <a:t>рыбы</a:t>
            </a:r>
            <a:r>
              <a:rPr lang="de-DE" sz="4000" b="1" u="sng" kern="150" dirty="0">
                <a:solidFill>
                  <a:srgbClr val="0070C0"/>
                </a:solidFill>
                <a:ea typeface="Andale Sans UI"/>
                <a:cs typeface="Times New Roman"/>
              </a:rPr>
              <a:t>.</a:t>
            </a:r>
            <a:r>
              <a:rPr lang="ru-RU" sz="4000" kern="150" dirty="0">
                <a:ea typeface="Andale Sans UI"/>
                <a:cs typeface="Tahoma"/>
              </a:rPr>
              <a:t/>
            </a:r>
            <a:br>
              <a:rPr lang="ru-RU" sz="4000" kern="150" dirty="0">
                <a:ea typeface="Andale Sans UI"/>
                <a:cs typeface="Tahoma"/>
              </a:rPr>
            </a:br>
            <a:r>
              <a:rPr lang="ru-RU" sz="2400" kern="150" dirty="0">
                <a:ea typeface="Andale Sans UI"/>
                <a:cs typeface="Tahoma"/>
              </a:rPr>
              <a:t/>
            </a:r>
            <a:br>
              <a:rPr lang="ru-RU" sz="2400" kern="150" dirty="0">
                <a:ea typeface="Andale Sans UI"/>
                <a:cs typeface="Tahoma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132856"/>
            <a:ext cx="4472236" cy="4464496"/>
          </a:xfrm>
        </p:spPr>
        <p:txBody>
          <a:bodyPr/>
          <a:lstStyle/>
          <a:p>
            <a:pPr marL="0" lvl="0" indent="0">
              <a:buClr>
                <a:srgbClr val="578963"/>
              </a:buClr>
              <a:buNone/>
            </a:pP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Аквариум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оживает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по-настоящему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лишь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тогда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, </a:t>
            </a: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когда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 в </a:t>
            </a: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нем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появляются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 </a:t>
            </a:r>
            <a:r>
              <a:rPr lang="de-DE" sz="4000" b="1" kern="150" dirty="0" err="1">
                <a:solidFill>
                  <a:srgbClr val="004C2B"/>
                </a:solidFill>
                <a:ea typeface="Andale Sans UI"/>
                <a:cs typeface="Times New Roman"/>
              </a:rPr>
              <a:t>рыбы</a:t>
            </a:r>
            <a:r>
              <a:rPr lang="de-DE" sz="4000" b="1" kern="150" dirty="0">
                <a:solidFill>
                  <a:srgbClr val="004C2B"/>
                </a:solidFill>
                <a:ea typeface="Andale Sans UI"/>
                <a:cs typeface="Times New Roman"/>
              </a:rPr>
              <a:t>.</a:t>
            </a:r>
            <a:endParaRPr lang="ru-RU" sz="4000" b="1" dirty="0">
              <a:solidFill>
                <a:srgbClr val="004C2B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Users\Компьютер\Desktop\xiphophorus-helleri-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l="8593" t="16063" r="3125" b="13874"/>
          <a:stretch>
            <a:fillRect/>
          </a:stretch>
        </p:blipFill>
        <p:spPr bwMode="auto">
          <a:xfrm>
            <a:off x="6084168" y="2348881"/>
            <a:ext cx="2880319" cy="2337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0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Компьютер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4271968"/>
            <a:ext cx="4067944" cy="2469400"/>
          </a:xfrm>
          <a:prstGeom prst="rect">
            <a:avLst/>
          </a:prstGeom>
          <a:noFill/>
          <a:ln w="38100">
            <a:solidFill>
              <a:sysClr val="window" lastClr="FFFFFF">
                <a:lumMod val="50000"/>
              </a:sysClr>
            </a:solidFill>
          </a:ln>
        </p:spPr>
      </p:pic>
      <p:pic>
        <p:nvPicPr>
          <p:cNvPr id="5" name="Picture 2" descr="C:\Users\Компьютер\Desktop\Аквариумная-улит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632"/>
            <a:ext cx="3059832" cy="2232248"/>
          </a:xfrm>
          <a:prstGeom prst="rect">
            <a:avLst/>
          </a:prstGeom>
          <a:noFill/>
          <a:ln w="38100">
            <a:solidFill>
              <a:srgbClr val="4BACC6">
                <a:lumMod val="75000"/>
              </a:srgb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/>
          <a:lstStyle/>
          <a:p>
            <a:pPr lvl="0" indent="44958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de-DE" sz="3600" kern="150" cap="none" dirty="0">
                <a:ea typeface="Andale Sans UI"/>
                <a:cs typeface="Times New Roman"/>
              </a:rPr>
              <a:t>В </a:t>
            </a:r>
            <a:r>
              <a:rPr lang="de-DE" sz="3600" kern="150" cap="none" dirty="0" err="1">
                <a:ea typeface="Andale Sans UI"/>
                <a:cs typeface="Times New Roman"/>
              </a:rPr>
              <a:t>аквариум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иногда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поселяют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других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животных</a:t>
            </a:r>
            <a:r>
              <a:rPr lang="de-DE" sz="3600" kern="150" cap="none" dirty="0">
                <a:ea typeface="Andale Sans UI"/>
                <a:cs typeface="Times New Roman"/>
              </a:rPr>
              <a:t>: </a:t>
            </a:r>
            <a:r>
              <a:rPr lang="de-DE" sz="3600" kern="150" cap="none" dirty="0" err="1">
                <a:ea typeface="Andale Sans UI"/>
                <a:cs typeface="Times New Roman"/>
              </a:rPr>
              <a:t>моллюсков</a:t>
            </a:r>
            <a:r>
              <a:rPr lang="de-DE" sz="3600" kern="150" cap="none" dirty="0">
                <a:ea typeface="Andale Sans UI"/>
                <a:cs typeface="Times New Roman"/>
              </a:rPr>
              <a:t>, </a:t>
            </a:r>
            <a:r>
              <a:rPr lang="de-DE" sz="3600" kern="150" cap="none" dirty="0" err="1">
                <a:ea typeface="Andale Sans UI"/>
                <a:cs typeface="Times New Roman"/>
              </a:rPr>
              <a:t>рачков</a:t>
            </a:r>
            <a:r>
              <a:rPr lang="de-DE" sz="3600" kern="150" cap="none" dirty="0">
                <a:ea typeface="Andale Sans UI"/>
                <a:cs typeface="Times New Roman"/>
              </a:rPr>
              <a:t>, </a:t>
            </a:r>
            <a:r>
              <a:rPr lang="de-DE" sz="3600" kern="150" cap="none" dirty="0" err="1">
                <a:ea typeface="Andale Sans UI"/>
                <a:cs typeface="Times New Roman"/>
              </a:rPr>
              <a:t>улиток</a:t>
            </a:r>
            <a:r>
              <a:rPr lang="de-DE" sz="3600" kern="150" cap="none" dirty="0">
                <a:ea typeface="Andale Sans UI"/>
                <a:cs typeface="Times New Roman"/>
              </a:rPr>
              <a:t>.  </a:t>
            </a:r>
            <a:r>
              <a:rPr lang="de-DE" sz="3600" kern="150" cap="none" dirty="0" err="1">
                <a:ea typeface="Andale Sans UI"/>
                <a:cs typeface="Times New Roman"/>
              </a:rPr>
              <a:t>Самые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частые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обитатели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аквариума</a:t>
            </a:r>
            <a:r>
              <a:rPr lang="de-DE" sz="3600" kern="150" cap="none" dirty="0">
                <a:ea typeface="Andale Sans UI"/>
                <a:cs typeface="Times New Roman"/>
              </a:rPr>
              <a:t> </a:t>
            </a:r>
            <a:r>
              <a:rPr lang="de-DE" sz="3600" kern="150" cap="none" dirty="0" err="1">
                <a:ea typeface="Andale Sans UI"/>
                <a:cs typeface="Times New Roman"/>
              </a:rPr>
              <a:t>улитки-катушки</a:t>
            </a:r>
            <a:r>
              <a:rPr lang="de-DE" sz="3600" kern="150" cap="none" dirty="0">
                <a:ea typeface="Andale Sans UI"/>
                <a:cs typeface="Times New Roman"/>
              </a:rPr>
              <a:t>.</a:t>
            </a:r>
            <a:r>
              <a:rPr lang="ru-RU" sz="1800" b="0" kern="150" cap="none" dirty="0">
                <a:solidFill>
                  <a:srgbClr val="333333"/>
                </a:solidFill>
                <a:ea typeface="Andale Sans UI"/>
                <a:cs typeface="Tahoma"/>
              </a:rPr>
              <a:t/>
            </a:r>
            <a:br>
              <a:rPr lang="ru-RU" sz="1800" b="0" kern="150" cap="none" dirty="0">
                <a:solidFill>
                  <a:srgbClr val="333333"/>
                </a:solidFill>
                <a:ea typeface="Andale Sans UI"/>
                <a:cs typeface="Tahoma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6632"/>
            <a:ext cx="7772400" cy="1656185"/>
          </a:xfrm>
        </p:spPr>
        <p:txBody>
          <a:bodyPr/>
          <a:lstStyle/>
          <a:p>
            <a:pPr marL="2286000" indent="449580">
              <a:lnSpc>
                <a:spcPct val="150000"/>
              </a:lnSpc>
              <a:spcAft>
                <a:spcPts val="0"/>
              </a:spcAft>
            </a:pPr>
            <a:r>
              <a:rPr lang="de-DE" sz="3600" b="1" u="sng" kern="150" dirty="0" err="1">
                <a:solidFill>
                  <a:srgbClr val="0070C0"/>
                </a:solidFill>
                <a:ea typeface="Andale Sans UI"/>
                <a:cs typeface="Times New Roman"/>
              </a:rPr>
              <a:t>Разрушители</a:t>
            </a:r>
            <a:r>
              <a:rPr lang="de-DE" sz="3600" b="1" u="sng" kern="150" dirty="0">
                <a:solidFill>
                  <a:srgbClr val="0070C0"/>
                </a:solidFill>
                <a:ea typeface="Andale Sans UI"/>
                <a:cs typeface="Times New Roman"/>
              </a:rPr>
              <a:t> </a:t>
            </a:r>
            <a:r>
              <a:rPr lang="de-DE" sz="3600" b="1" u="sng" kern="150" dirty="0" smtClean="0">
                <a:solidFill>
                  <a:srgbClr val="0070C0"/>
                </a:solidFill>
                <a:ea typeface="Andale Sans UI"/>
                <a:cs typeface="Times New Roman"/>
              </a:rPr>
              <a:t> </a:t>
            </a:r>
            <a:r>
              <a:rPr lang="de-DE" sz="3600" b="1" u="sng" kern="150" dirty="0" err="1">
                <a:solidFill>
                  <a:srgbClr val="0070C0"/>
                </a:solidFill>
                <a:ea typeface="Andale Sans UI"/>
                <a:cs typeface="Times New Roman"/>
              </a:rPr>
              <a:t>мусорщики</a:t>
            </a:r>
            <a:r>
              <a:rPr lang="de-DE" sz="3600" u="sng" kern="150" dirty="0">
                <a:solidFill>
                  <a:srgbClr val="0070C0"/>
                </a:solidFill>
                <a:ea typeface="Andale Sans UI"/>
                <a:cs typeface="Times New Roman"/>
              </a:rPr>
              <a:t>.</a:t>
            </a:r>
            <a:endParaRPr lang="ru-RU" sz="3600" u="sng" kern="150" dirty="0">
              <a:solidFill>
                <a:srgbClr val="0070C0"/>
              </a:solidFill>
              <a:ea typeface="Andale Sans UI"/>
              <a:cs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0848"/>
            <a:ext cx="7772400" cy="432048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  <a:t>•	воду отстоять</a:t>
            </a:r>
            <a:b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</a:br>
            <a: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  <a:t>•	грунт промыть</a:t>
            </a:r>
            <a:b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</a:br>
            <a: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  <a:t>•	использовать лампы для освещения и компрессор для кислорода</a:t>
            </a:r>
            <a:b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</a:br>
            <a: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  <a:t>•	поселить растения</a:t>
            </a:r>
            <a:b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</a:br>
            <a: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  <a:t>•	немного неприхотливых обитателей</a:t>
            </a:r>
            <a:b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</a:br>
            <a:r>
              <a:rPr lang="ru-RU" sz="3200" cap="none" dirty="0">
                <a:solidFill>
                  <a:srgbClr val="004C2B"/>
                </a:solidFill>
                <a:ea typeface="+mn-ea"/>
                <a:cs typeface="+mn-cs"/>
              </a:rPr>
              <a:t>•	следить за чистотой.</a:t>
            </a:r>
            <a:r>
              <a:rPr lang="ru-RU" sz="2400" cap="none" dirty="0">
                <a:solidFill>
                  <a:srgbClr val="004C2B"/>
                </a:solidFill>
                <a:ea typeface="+mn-ea"/>
                <a:cs typeface="+mn-cs"/>
              </a:rPr>
              <a:t/>
            </a:r>
            <a:br>
              <a:rPr lang="ru-RU" sz="2400" cap="none" dirty="0">
                <a:solidFill>
                  <a:srgbClr val="004C2B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58417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памятка для начинающего </a:t>
            </a:r>
            <a:r>
              <a:rPr lang="ru-RU" sz="4400" b="1" dirty="0" err="1" smtClean="0">
                <a:solidFill>
                  <a:srgbClr val="0070C0"/>
                </a:solidFill>
              </a:rPr>
              <a:t>аквариумиста</a:t>
            </a:r>
            <a:r>
              <a:rPr lang="ru-RU" sz="44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3132063"/>
          </a:xfrm>
        </p:spPr>
        <p:txBody>
          <a:bodyPr/>
          <a:lstStyle/>
          <a:p>
            <a:pPr lvl="0"/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Менять воду, чистить аквариум. </a:t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Делать подсветку. </a:t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Следить за температурой воды.</a:t>
            </a:r>
            <a:b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Кормить рыбок.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2448271"/>
          </a:xfrm>
        </p:spPr>
        <p:txBody>
          <a:bodyPr/>
          <a:lstStyle/>
          <a:p>
            <a:pPr lvl="0" algn="ctr">
              <a:spcBef>
                <a:spcPct val="0"/>
              </a:spcBef>
              <a:buClrTx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Arial" charset="0"/>
              </a:rPr>
              <a:t>Как ухаживать</a:t>
            </a:r>
          </a:p>
          <a:p>
            <a:pPr lvl="0" algn="ctr">
              <a:spcBef>
                <a:spcPct val="0"/>
              </a:spcBef>
              <a:buClrTx/>
            </a:pPr>
            <a:r>
              <a:rPr kumimoji="0" lang="ru-RU" sz="54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ea typeface="+mn-ea"/>
                <a:cs typeface="Arial" charset="0"/>
              </a:rPr>
              <a:t> за аквариумом?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0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85184"/>
            <a:ext cx="7772400" cy="1512168"/>
          </a:xfrm>
        </p:spPr>
        <p:txBody>
          <a:bodyPr/>
          <a:lstStyle/>
          <a:p>
            <a:pPr lvl="0"/>
            <a:r>
              <a:rPr kumimoji="0" lang="ru-RU" sz="4400" i="1" u="sng" kern="12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подтвердилась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005064"/>
            <a:ext cx="7772400" cy="1512168"/>
          </a:xfrm>
        </p:spPr>
        <p:txBody>
          <a:bodyPr/>
          <a:lstStyle/>
          <a:p>
            <a:pPr lvl="0" algn="just">
              <a:spcBef>
                <a:spcPct val="0"/>
              </a:spcBef>
              <a:buClrTx/>
            </a:pPr>
            <a:r>
              <a:rPr kumimoji="0" lang="ru-RU" sz="4400" b="1" i="0" u="sng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lvl="0" algn="just">
              <a:spcBef>
                <a:spcPct val="0"/>
              </a:spcBef>
              <a:buClrTx/>
            </a:pPr>
            <a:endParaRPr kumimoji="0" lang="ru-RU" sz="4400" b="1" u="sng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buClrTx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предположим, </a:t>
            </a:r>
          </a:p>
          <a:p>
            <a:pPr lvl="0" algn="just">
              <a:spcBef>
                <a:spcPct val="0"/>
              </a:spcBef>
              <a:buClrTx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жизнь экосистемы аквариума  возможна </a:t>
            </a:r>
          </a:p>
          <a:p>
            <a:pPr lvl="0" algn="just">
              <a:spcBef>
                <a:spcPct val="0"/>
              </a:spcBef>
              <a:buClrTx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без вмешательства человека   </a:t>
            </a: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496944" cy="4752528"/>
          </a:xfrm>
        </p:spPr>
        <p:txBody>
          <a:bodyPr/>
          <a:lstStyle/>
          <a:p>
            <a:pPr lvl="0"/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жизнь экосистемы аквариума  не возможна</a:t>
            </a:r>
            <a:b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 без вмешательства человека;</a:t>
            </a:r>
            <a:b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создать искусственную систему, </a:t>
            </a:r>
            <a:b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 даже маленькую, трудно;</a:t>
            </a:r>
            <a:b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для этого нужны знания, терпение,</a:t>
            </a:r>
            <a:b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 любовь к маленьким друзьям.</a:t>
            </a:r>
            <a:b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/>
            </a:r>
            <a:b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Если вы всерьез хотите завести аквариум то найдите книгу и внимательно прочитайте ее </a:t>
            </a:r>
            <a:b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sz="28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или посетите специальный сайт в Интернете. </a:t>
            </a:r>
            <a:r>
              <a:rPr kumimoji="0" lang="ru-RU" sz="12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/>
            </a:r>
            <a:br>
              <a:rPr kumimoji="0" lang="ru-RU" sz="1200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endParaRPr lang="ru-RU" sz="1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1728191"/>
          </a:xfrm>
        </p:spPr>
        <p:txBody>
          <a:bodyPr/>
          <a:lstStyle/>
          <a:p>
            <a:pPr lvl="0" algn="ctr">
              <a:spcBef>
                <a:spcPct val="0"/>
              </a:spcBef>
              <a:buClrTx/>
            </a:pPr>
            <a:r>
              <a:rPr kumimoji="0" lang="ru-RU" sz="66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Выводы: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7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3852143"/>
          </a:xfrm>
        </p:spPr>
        <p:txBody>
          <a:bodyPr/>
          <a:lstStyle/>
          <a:p>
            <a:pPr lvl="0" fontAlgn="auto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5400" cap="none" dirty="0">
                <a:ea typeface="Calibri"/>
                <a:cs typeface="Times New Roman"/>
              </a:rPr>
              <a:t>исследовать аквариум, как искусственную экосистему</a:t>
            </a:r>
            <a:r>
              <a:rPr lang="ru-RU" sz="1800" b="0" kern="150" cap="none" dirty="0">
                <a:solidFill>
                  <a:srgbClr val="333333"/>
                </a:solidFill>
                <a:ea typeface="Andale Sans UI"/>
                <a:cs typeface="Tahoma"/>
              </a:rPr>
              <a:t/>
            </a:r>
            <a:br>
              <a:rPr lang="ru-RU" sz="1800" b="0" kern="150" cap="none" dirty="0">
                <a:solidFill>
                  <a:srgbClr val="333333"/>
                </a:solidFill>
                <a:ea typeface="Andale Sans UI"/>
                <a:cs typeface="Tahoma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440159"/>
          </a:xfrm>
        </p:spPr>
        <p:txBody>
          <a:bodyPr/>
          <a:lstStyle/>
          <a:p>
            <a:pPr fontAlgn="auto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6000" b="1" dirty="0" smtClean="0">
                <a:solidFill>
                  <a:srgbClr val="365F91"/>
                </a:solidFill>
                <a:ea typeface="Times New Roman"/>
                <a:cs typeface="Times New Roman"/>
              </a:rPr>
              <a:t>Цель  :</a:t>
            </a:r>
            <a:endParaRPr lang="ru-RU" sz="6000" b="1" kern="150" dirty="0">
              <a:ea typeface="Andale Sans UI"/>
              <a:cs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6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Верунчик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80729"/>
            <a:ext cx="7772400" cy="4320480"/>
          </a:xfrm>
        </p:spPr>
        <p:txBody>
          <a:bodyPr/>
          <a:lstStyle/>
          <a:p>
            <a:pPr marL="342900" lvl="0" indent="-342900" fontAlgn="auto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800" cap="none" dirty="0" smtClean="0">
                <a:ea typeface="Calibri"/>
                <a:cs typeface="Times New Roman"/>
              </a:rPr>
              <a:t>1.доказать</a:t>
            </a:r>
            <a:r>
              <a:rPr lang="ru-RU" sz="2800" cap="none" dirty="0">
                <a:ea typeface="Calibri"/>
                <a:cs typeface="Times New Roman"/>
              </a:rPr>
              <a:t>, что аквариум – это искусственная </a:t>
            </a:r>
            <a:r>
              <a:rPr lang="ru-RU" sz="2800" cap="none" dirty="0" smtClean="0">
                <a:ea typeface="Calibri"/>
                <a:cs typeface="Times New Roman"/>
              </a:rPr>
              <a:t>экосистема</a:t>
            </a:r>
            <a:r>
              <a:rPr lang="ru-RU" sz="2800" cap="none" dirty="0" smtClean="0">
                <a:ea typeface="Calibri"/>
                <a:cs typeface="Times New Roman"/>
              </a:rPr>
              <a:t>, которая </a:t>
            </a:r>
            <a:r>
              <a:rPr lang="ru-RU" sz="2800" cap="none" dirty="0" smtClean="0">
                <a:ea typeface="Calibri"/>
                <a:cs typeface="Times New Roman"/>
              </a:rPr>
              <a:t>не </a:t>
            </a:r>
            <a:r>
              <a:rPr lang="ru-RU" sz="2800" cap="none" dirty="0" smtClean="0">
                <a:ea typeface="Calibri"/>
                <a:cs typeface="Times New Roman"/>
              </a:rPr>
              <a:t>может </a:t>
            </a:r>
            <a:r>
              <a:rPr lang="ru-RU" sz="2800" cap="none" dirty="0" smtClean="0">
                <a:ea typeface="Calibri"/>
                <a:cs typeface="Times New Roman"/>
              </a:rPr>
              <a:t>существовать без участия </a:t>
            </a:r>
            <a:r>
              <a:rPr lang="ru-RU" sz="2800" cap="none" dirty="0" smtClean="0">
                <a:ea typeface="Calibri"/>
                <a:cs typeface="Times New Roman"/>
              </a:rPr>
              <a:t>человека</a:t>
            </a:r>
            <a:r>
              <a:rPr lang="ru-RU" sz="2800" kern="150" cap="none" dirty="0" smtClean="0">
                <a:ea typeface="Andale Sans UI"/>
                <a:cs typeface="Tahoma"/>
              </a:rPr>
              <a:t/>
            </a:r>
            <a:br>
              <a:rPr lang="ru-RU" sz="2800" kern="150" cap="none" dirty="0" smtClean="0">
                <a:ea typeface="Andale Sans UI"/>
                <a:cs typeface="Tahoma"/>
              </a:rPr>
            </a:br>
            <a:r>
              <a:rPr lang="ru-RU" sz="2800" kern="150" cap="none" dirty="0" smtClean="0">
                <a:ea typeface="Andale Sans UI"/>
                <a:cs typeface="Tahoma"/>
              </a:rPr>
              <a:t>2.</a:t>
            </a:r>
            <a:r>
              <a:rPr lang="ru-RU" sz="2800" cap="none" dirty="0" smtClean="0">
                <a:ea typeface="Calibri"/>
                <a:cs typeface="Times New Roman"/>
              </a:rPr>
              <a:t>познакомиться </a:t>
            </a:r>
            <a:r>
              <a:rPr lang="ru-RU" sz="2800" cap="none" dirty="0">
                <a:ea typeface="Calibri"/>
                <a:cs typeface="Times New Roman"/>
              </a:rPr>
              <a:t>с обитателями аквариума</a:t>
            </a:r>
            <a:r>
              <a:rPr lang="ru-RU" sz="2800" kern="150" cap="none" dirty="0">
                <a:ea typeface="Andale Sans UI"/>
                <a:cs typeface="Tahoma"/>
              </a:rPr>
              <a:t/>
            </a:r>
            <a:br>
              <a:rPr lang="ru-RU" sz="2800" kern="150" cap="none" dirty="0">
                <a:ea typeface="Andale Sans UI"/>
                <a:cs typeface="Tahoma"/>
              </a:rPr>
            </a:br>
            <a:r>
              <a:rPr lang="ru-RU" sz="2800" kern="150" cap="none" dirty="0" smtClean="0">
                <a:ea typeface="Andale Sans UI"/>
                <a:cs typeface="Tahoma"/>
              </a:rPr>
              <a:t>3. </a:t>
            </a:r>
            <a:r>
              <a:rPr lang="ru-RU" sz="2800" cap="none" dirty="0" smtClean="0">
                <a:ea typeface="Calibri"/>
                <a:cs typeface="Times New Roman"/>
              </a:rPr>
              <a:t>воспитывать </a:t>
            </a:r>
            <a:r>
              <a:rPr lang="ru-RU" sz="2800" cap="none" dirty="0">
                <a:ea typeface="Calibri"/>
                <a:cs typeface="Times New Roman"/>
              </a:rPr>
              <a:t>бережное отношение к окружающей </a:t>
            </a:r>
            <a:r>
              <a:rPr lang="ru-RU" sz="2800" cap="none" dirty="0" smtClean="0">
                <a:ea typeface="Calibri"/>
                <a:cs typeface="Times New Roman"/>
              </a:rPr>
              <a:t>природе</a:t>
            </a:r>
            <a:br>
              <a:rPr lang="ru-RU" sz="2800" cap="none" dirty="0" smtClean="0">
                <a:ea typeface="Calibri"/>
                <a:cs typeface="Times New Roman"/>
              </a:rPr>
            </a:br>
            <a:r>
              <a:rPr lang="ru-RU" sz="2800" cap="none" dirty="0" smtClean="0">
                <a:ea typeface="Calibri"/>
                <a:cs typeface="Times New Roman"/>
              </a:rPr>
              <a:t>4.написать работу и научить ребят создавать искусственную экосистему - аквариум</a:t>
            </a:r>
            <a:r>
              <a:rPr lang="ru-RU" sz="3200" b="0" kern="150" cap="none" dirty="0">
                <a:solidFill>
                  <a:srgbClr val="333333"/>
                </a:solidFill>
                <a:ea typeface="Andale Sans UI"/>
                <a:cs typeface="Tahoma"/>
              </a:rPr>
              <a:t/>
            </a:r>
            <a:br>
              <a:rPr lang="ru-RU" sz="3200" b="0" kern="150" cap="none" dirty="0">
                <a:solidFill>
                  <a:srgbClr val="333333"/>
                </a:solidFill>
                <a:ea typeface="Andale Sans UI"/>
                <a:cs typeface="Tahoma"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6633"/>
            <a:ext cx="7772400" cy="1296143"/>
          </a:xfrm>
        </p:spPr>
        <p:txBody>
          <a:bodyPr/>
          <a:lstStyle/>
          <a:p>
            <a:pPr fontAlgn="auto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6000" b="1" dirty="0">
                <a:solidFill>
                  <a:srgbClr val="365F91"/>
                </a:solidFill>
                <a:ea typeface="Times New Roman"/>
                <a:cs typeface="Times New Roman"/>
              </a:rPr>
              <a:t>Задачи </a:t>
            </a:r>
            <a:r>
              <a:rPr lang="ru-RU" sz="6000" b="1" dirty="0" smtClean="0">
                <a:solidFill>
                  <a:srgbClr val="365F91"/>
                </a:solidFill>
                <a:ea typeface="Times New Roman"/>
                <a:cs typeface="Times New Roman"/>
              </a:rPr>
              <a:t>:</a:t>
            </a:r>
            <a:endParaRPr lang="ru-RU" sz="6000" kern="150" dirty="0">
              <a:ea typeface="Andale Sans UI"/>
              <a:cs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7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772400" cy="4068167"/>
          </a:xfrm>
        </p:spPr>
        <p:txBody>
          <a:bodyPr/>
          <a:lstStyle/>
          <a:p>
            <a:r>
              <a:rPr kumimoji="0" lang="ru-RU" sz="6000" kern="12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+mn-lt"/>
                <a:ea typeface="+mn-ea"/>
                <a:cs typeface="Arial" charset="0"/>
              </a:rPr>
              <a:t>предположим, что жизнь экосистемы аквариума возможна без вмешательства человека</a:t>
            </a:r>
            <a:endParaRPr lang="ru-RU" sz="6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6633"/>
            <a:ext cx="7772400" cy="1296143"/>
          </a:xfrm>
        </p:spPr>
        <p:txBody>
          <a:bodyPr/>
          <a:lstStyle/>
          <a:p>
            <a:pPr lvl="0" algn="just">
              <a:spcBef>
                <a:spcPct val="0"/>
              </a:spcBef>
              <a:buClrTx/>
            </a:pPr>
            <a:r>
              <a:rPr kumimoji="0" lang="ru-RU" sz="6000" b="1" i="0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Гипотеза:</a:t>
            </a:r>
          </a:p>
        </p:txBody>
      </p:sp>
    </p:spTree>
    <p:extLst>
      <p:ext uri="{BB962C8B-B14F-4D97-AF65-F5344CB8AC3E}">
        <p14:creationId xmlns:p14="http://schemas.microsoft.com/office/powerpoint/2010/main" val="26286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772400" cy="3348087"/>
          </a:xfrm>
        </p:spPr>
        <p:txBody>
          <a:bodyPr/>
          <a:lstStyle/>
          <a:p>
            <a:pPr lvl="0"/>
            <a:r>
              <a:rPr kumimoji="0" lang="ru-RU" sz="1800" kern="1200" cap="none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изучение специальной литературы;</a:t>
            </a:r>
            <a:b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поиск информации</a:t>
            </a:r>
            <a:b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в сети Интернет;</a:t>
            </a:r>
            <a:b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анкетирование;</a:t>
            </a:r>
            <a:b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</a:br>
            <a:r>
              <a:rPr kumimoji="0" lang="ru-RU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Arial" charset="0"/>
              </a:rPr>
              <a:t> анализ и обобщение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2232248"/>
          </a:xfrm>
        </p:spPr>
        <p:txBody>
          <a:bodyPr/>
          <a:lstStyle/>
          <a:p>
            <a:pPr lvl="0" algn="ctr">
              <a:spcBef>
                <a:spcPct val="0"/>
              </a:spcBef>
              <a:buClrTx/>
            </a:pPr>
            <a:r>
              <a:rPr kumimoji="0" lang="ru-RU" sz="60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Методы исследования: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3258591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3600" b="1" u="sng" kern="150" dirty="0" err="1">
                <a:solidFill>
                  <a:schemeClr val="tx2"/>
                </a:solidFill>
                <a:ea typeface="Andale Sans UI"/>
                <a:cs typeface="Times New Roman"/>
              </a:rPr>
              <a:t>Экосистема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–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это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единство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живых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организмов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и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их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среды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обитания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, в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котором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живые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организмы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разных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профессий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,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способны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совместными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усилиями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поддерживать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круговорот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 </a:t>
            </a:r>
            <a:r>
              <a:rPr lang="de-DE" sz="3600" b="1" kern="150" dirty="0" err="1">
                <a:solidFill>
                  <a:schemeClr val="tx2"/>
                </a:solidFill>
                <a:ea typeface="Andale Sans UI"/>
                <a:cs typeface="Times New Roman"/>
              </a:rPr>
              <a:t>веществ</a:t>
            </a:r>
            <a:r>
              <a:rPr lang="de-DE" sz="3600" b="1" kern="150" dirty="0">
                <a:solidFill>
                  <a:schemeClr val="tx2"/>
                </a:solidFill>
                <a:ea typeface="Andale Sans UI"/>
                <a:cs typeface="Times New Roman"/>
              </a:rPr>
              <a:t>.</a:t>
            </a:r>
            <a:endParaRPr lang="ru-RU" sz="3600" b="1" kern="150" dirty="0">
              <a:solidFill>
                <a:schemeClr val="tx2"/>
              </a:solidFill>
              <a:ea typeface="Andale Sans UI"/>
              <a:cs typeface="Tahom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4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6955160" cy="2088232"/>
          </a:xfrm>
        </p:spPr>
        <p:txBody>
          <a:bodyPr/>
          <a:lstStyle/>
          <a:p>
            <a:r>
              <a:rPr lang="de-DE" sz="3200" u="sng" dirty="0" err="1"/>
              <a:t>Аквариум</a:t>
            </a:r>
            <a:r>
              <a:rPr lang="de-DE" sz="3200" u="sng" dirty="0"/>
              <a:t> </a:t>
            </a:r>
            <a:r>
              <a:rPr lang="de-DE" sz="3200" dirty="0"/>
              <a:t>– </a:t>
            </a:r>
            <a:r>
              <a:rPr lang="de-DE" sz="3200" dirty="0" err="1"/>
              <a:t>это</a:t>
            </a:r>
            <a:r>
              <a:rPr lang="de-DE" sz="3200" dirty="0"/>
              <a:t> </a:t>
            </a:r>
            <a:r>
              <a:rPr lang="de-DE" sz="3200" dirty="0" err="1"/>
              <a:t>искусственный</a:t>
            </a:r>
            <a:r>
              <a:rPr lang="de-DE" sz="3200" dirty="0"/>
              <a:t> </a:t>
            </a:r>
            <a:r>
              <a:rPr lang="de-DE" sz="3200" dirty="0" err="1"/>
              <a:t>водоем</a:t>
            </a:r>
            <a:r>
              <a:rPr lang="de-DE" sz="3200" dirty="0"/>
              <a:t> </a:t>
            </a:r>
            <a:r>
              <a:rPr lang="de-DE" sz="3200" dirty="0" err="1"/>
              <a:t>или</a:t>
            </a:r>
            <a:r>
              <a:rPr lang="de-DE" sz="3200" dirty="0"/>
              <a:t> </a:t>
            </a:r>
            <a:r>
              <a:rPr lang="de-DE" sz="3200" dirty="0" err="1"/>
              <a:t>стеклянная</a:t>
            </a:r>
            <a:r>
              <a:rPr lang="de-DE" sz="3200" dirty="0"/>
              <a:t> </a:t>
            </a:r>
            <a:r>
              <a:rPr lang="de-DE" sz="3200" dirty="0" err="1"/>
              <a:t>емкость</a:t>
            </a:r>
            <a:r>
              <a:rPr lang="de-DE" sz="3200" dirty="0"/>
              <a:t> с </a:t>
            </a:r>
            <a:r>
              <a:rPr lang="de-DE" sz="3200" dirty="0" err="1"/>
              <a:t>водой</a:t>
            </a:r>
            <a:r>
              <a:rPr lang="de-DE" sz="3200" dirty="0"/>
              <a:t> </a:t>
            </a:r>
            <a:r>
              <a:rPr lang="de-DE" sz="3200" dirty="0" err="1"/>
              <a:t>для</a:t>
            </a:r>
            <a:r>
              <a:rPr lang="de-DE" sz="3200" dirty="0"/>
              <a:t> </a:t>
            </a:r>
            <a:r>
              <a:rPr lang="de-DE" sz="3200" dirty="0" err="1"/>
              <a:t>содержания</a:t>
            </a:r>
            <a:r>
              <a:rPr lang="de-DE" sz="3200" dirty="0"/>
              <a:t> </a:t>
            </a:r>
            <a:r>
              <a:rPr lang="de-DE" sz="3200" dirty="0" err="1"/>
              <a:t>рыб</a:t>
            </a:r>
            <a:r>
              <a:rPr lang="de-DE" sz="3200" dirty="0"/>
              <a:t>, </a:t>
            </a:r>
            <a:r>
              <a:rPr lang="de-DE" sz="3200" dirty="0" err="1"/>
              <a:t>водных</a:t>
            </a:r>
            <a:r>
              <a:rPr lang="de-DE" sz="3200" dirty="0"/>
              <a:t> </a:t>
            </a:r>
            <a:r>
              <a:rPr lang="de-DE" sz="3200" dirty="0" err="1"/>
              <a:t>животных</a:t>
            </a:r>
            <a:r>
              <a:rPr lang="de-DE" sz="3200" dirty="0"/>
              <a:t> и </a:t>
            </a:r>
            <a:r>
              <a:rPr lang="de-DE" sz="3200" dirty="0" err="1"/>
              <a:t>растений</a:t>
            </a:r>
            <a:r>
              <a:rPr lang="de-DE" sz="32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84_8436_1206535533"/>
          <p:cNvPicPr>
            <a:picLocks noGrp="1"/>
          </p:cNvPicPr>
          <p:nvPr>
            <p:ph type="pic" idx="1"/>
          </p:nvPr>
        </p:nvPicPr>
        <p:blipFill>
          <a:blip r:embed="rId2"/>
          <a:srcRect t="25783" b="25783"/>
          <a:stretch>
            <a:fillRect/>
          </a:stretch>
        </p:blipFill>
        <p:spPr bwMode="auto">
          <a:xfrm>
            <a:off x="4211960" y="188641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68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942658"/>
              </p:ext>
            </p:extLst>
          </p:nvPr>
        </p:nvGraphicFramePr>
        <p:xfrm>
          <a:off x="1403648" y="764704"/>
          <a:ext cx="6096000" cy="596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694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вопросы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982809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Есть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ли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у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тебя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аквариум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982809">
                <a:tc>
                  <a:txBody>
                    <a:bodyPr/>
                    <a:lstStyle/>
                    <a:p>
                      <a:r>
                        <a:rPr lang="ru-RU" dirty="0" smtClean="0"/>
                        <a:t>Хотел бы ты иметь аквариум дома?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14040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Какая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вода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нужна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аквариума</a:t>
                      </a:r>
                      <a:r>
                        <a:rPr kumimoji="0" lang="de-D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sz="1800" dirty="0" smtClean="0">
                        <a:effectLst/>
                        <a:latin typeface="+mn-lt"/>
                        <a:ea typeface="Andale Sans UI"/>
                      </a:endParaRPr>
                    </a:p>
                    <a:p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Какой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должен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быть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грунт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в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аквариуме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982809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Нужен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ли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свет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в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аквариуме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--</a:t>
                      </a:r>
                      <a:endParaRPr lang="ru-RU" dirty="0"/>
                    </a:p>
                  </a:txBody>
                  <a:tcPr/>
                </a:tc>
              </a:tr>
              <a:tr h="982809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Как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выбирать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рыб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для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  <a:latin typeface="+mn-lt"/>
                          <a:ea typeface="Andale Sans UI"/>
                        </a:rPr>
                        <a:t>аквариума</a:t>
                      </a:r>
                      <a:r>
                        <a:rPr lang="de-DE" sz="1800" dirty="0" smtClean="0">
                          <a:effectLst/>
                          <a:latin typeface="+mn-lt"/>
                          <a:ea typeface="Andale Sans UI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4356199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2000" u="sng" dirty="0" smtClean="0"/>
              <a:t>«производители» </a:t>
            </a:r>
            <a:r>
              <a:rPr lang="ru-RU" sz="2000" dirty="0" smtClean="0"/>
              <a:t>(«кормильцы») – живые организмы, главным образом растения. Они дают кислород и органические вещества, а получают углекислый газ и минеральные вещества.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u="sng" dirty="0" smtClean="0"/>
              <a:t>«потребители» </a:t>
            </a:r>
            <a:r>
              <a:rPr lang="ru-RU" sz="2000" dirty="0" smtClean="0"/>
              <a:t>(«едоки») – живые организмы, т. е. рыбы, рачки. Они дают углекислый газ и органические вещества, а получают кислород и питательные компоненты.</a:t>
            </a:r>
            <a:br>
              <a:rPr lang="ru-RU" sz="2000" dirty="0" smtClean="0"/>
            </a:br>
            <a:r>
              <a:rPr lang="ru-RU" sz="2000" dirty="0" smtClean="0"/>
              <a:t>- «разрушители» («мусорщики») – живые организмы такие, как микробы, улитки. Они также дают углекислый газ и минеральные вещества, а получают кислород и органические вещества.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1584175"/>
          </a:xfrm>
        </p:spPr>
        <p:txBody>
          <a:bodyPr/>
          <a:lstStyle/>
          <a:p>
            <a:pPr lvl="0" algn="just">
              <a:spcBef>
                <a:spcPct val="0"/>
              </a:spcBef>
              <a:buClrTx/>
            </a:pPr>
            <a:r>
              <a:rPr kumimoji="0" lang="ru-RU" sz="3600" b="1" i="0" u="none" strike="noStrike" kern="1200" cap="none" spc="0" normalizeH="0" baseline="0" noProof="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аквариуме должны быть организмы разных «профессий»: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2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Тема Offic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SERENE</Template>
  <TotalTime>701</TotalTime>
  <Words>394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SERENE</vt:lpstr>
      <vt:lpstr>АКВАРИУМ –  МАЛЕНЬКАЯ  ИСКУССТВЕННАЯ ЭКОСИСТЕМА </vt:lpstr>
      <vt:lpstr>исследовать аквариум, как искусственную экосистему </vt:lpstr>
      <vt:lpstr>1.доказать, что аквариум – это искусственная экосистема, которая не может существовать без участия человека 2.познакомиться с обитателями аквариума 3. воспитывать бережное отношение к окружающей природе 4.написать работу и научить ребят создавать искусственную экосистему - аквариум </vt:lpstr>
      <vt:lpstr>предположим, что жизнь экосистемы аквариума возможна без вмешательства человека</vt:lpstr>
      <vt:lpstr> изучение специальной литературы;  поиск информации  в сети Интернет;  анкетирование;  анализ и обобщение</vt:lpstr>
      <vt:lpstr>Презентация PowerPoint</vt:lpstr>
      <vt:lpstr>Аквариум – это искусственный водоем или стеклянная емкость с водой для содержания рыб, водных животных и растений. </vt:lpstr>
      <vt:lpstr>Презентация PowerPoint</vt:lpstr>
      <vt:lpstr>- «производители» («кормильцы») – живые организмы, главным образом растения. Они дают кислород и органические вещества, а получают углекислый газ и минеральные вещества. - «потребители» («едоки») – живые организмы, т. е. рыбы, рачки. Они дают углекислый газ и органические вещества, а получают кислород и питательные компоненты. - «разрушители» («мусорщики») – живые организмы такие, как микробы, улитки. Они также дают углекислый газ и минеральные вещества, а получают кислород и органические вещества. </vt:lpstr>
      <vt:lpstr>вода, среда обитания рыб и растений. Вода из водопровода мутная, белого цвета, содержит большое количество хлора, который убивает вредных микробов. Опасен он и для рыб. Вывод: в водопроводную воду пускать рыб нельзя!  подготовкой воды для аквариума занимается человек, следовательно, его участие на данном этапе необходимо. </vt:lpstr>
      <vt:lpstr>Грунт – это почва, образующая дно водоема. Он нужен для того, чтобы в нем росли растения. Кроме того, некоторые виды рыб любят зарываться в песок.   Вывод: Участие человека и на этом этапе необходимо. </vt:lpstr>
      <vt:lpstr> Чтобы растения хорошо росли и размножались, они должны получать необходимое количество, света. без участия человека не обойтись.                             </vt:lpstr>
      <vt:lpstr>круглый год хорошо растут в аквариуме аммания сенегальская, бакопа каролинская, бликса Ауберта, кубышка японская. Мы видим, что в подборе растений участвует человек.  </vt:lpstr>
      <vt:lpstr>Потребители - рыбы.  </vt:lpstr>
      <vt:lpstr>В аквариум иногда поселяют других животных: моллюсков, рачков, улиток.  Самые частые обитатели аквариума улитки-катушки. </vt:lpstr>
      <vt:lpstr>• воду отстоять • грунт промыть • использовать лампы для освещения и компрессор для кислорода • поселить растения • немного неприхотливых обитателей • следить за чистотой. </vt:lpstr>
      <vt:lpstr>1. Менять воду, чистить аквариум.  2. Делать подсветку.  3. Следить за температурой воды. 4. Кормить рыбок.</vt:lpstr>
      <vt:lpstr>не подтвердилась</vt:lpstr>
      <vt:lpstr>жизнь экосистемы аквариума  не возможна   без вмешательства человека;  создать искусственную систему,    даже маленькую, трудно;  для этого нужны знания, терпение,   любовь к маленьким друзьям.  Если вы всерьез хотите завести аквариум то найдите книгу и внимательно прочитайте ее  или посетите специальный сайт в Интернете.  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АКВАРИУМ –  МАЛЕНЬКАЯ  ИСКУССТВЕННАЯ ЭКОСИСТЕМА</dc:title>
  <dc:creator>Верунчик</dc:creator>
  <cp:lastModifiedBy>User</cp:lastModifiedBy>
  <cp:revision>20</cp:revision>
  <dcterms:created xsi:type="dcterms:W3CDTF">2015-04-05T06:23:37Z</dcterms:created>
  <dcterms:modified xsi:type="dcterms:W3CDTF">2015-04-06T05:03:29Z</dcterms:modified>
</cp:coreProperties>
</file>