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95" r:id="rId5"/>
    <p:sldId id="259" r:id="rId6"/>
    <p:sldId id="276" r:id="rId7"/>
    <p:sldId id="269" r:id="rId8"/>
    <p:sldId id="284" r:id="rId9"/>
    <p:sldId id="286" r:id="rId10"/>
    <p:sldId id="287" r:id="rId11"/>
    <p:sldId id="288" r:id="rId12"/>
    <p:sldId id="289" r:id="rId13"/>
    <p:sldId id="290" r:id="rId14"/>
    <p:sldId id="292" r:id="rId15"/>
    <p:sldId id="293"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58" autoAdjust="0"/>
  </p:normalViewPr>
  <p:slideViewPr>
    <p:cSldViewPr>
      <p:cViewPr varScale="1">
        <p:scale>
          <a:sx n="81" d="100"/>
          <a:sy n="81" d="100"/>
        </p:scale>
        <p:origin x="-1644"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8BA87-8AC9-4274-B5E0-C41488C51703}" type="datetimeFigureOut">
              <a:rPr lang="ru-RU" smtClean="0"/>
              <a:pPr/>
              <a:t>17.01.2017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18054E-F5C1-418F-8DA5-BFA1968C6055}" type="slidenum">
              <a:rPr lang="ru-RU" smtClean="0"/>
              <a:pPr/>
              <a:t>‹#›</a:t>
            </a:fld>
            <a:endParaRPr lang="ru-RU"/>
          </a:p>
        </p:txBody>
      </p:sp>
    </p:spTree>
    <p:extLst>
      <p:ext uri="{BB962C8B-B14F-4D97-AF65-F5344CB8AC3E}">
        <p14:creationId xmlns:p14="http://schemas.microsoft.com/office/powerpoint/2010/main" val="122295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3A3D6BE8-E47A-4C9C-8550-F3F9E16A250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A3D6BE8-E47A-4C9C-8550-F3F9E16A250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A3D6BE8-E47A-4C9C-8550-F3F9E16A250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A3D6BE8-E47A-4C9C-8550-F3F9E16A250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A3D6BE8-E47A-4C9C-8550-F3F9E16A250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A3D6BE8-E47A-4C9C-8550-F3F9E16A250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3A3D6BE8-E47A-4C9C-8550-F3F9E16A250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3A3D6BE8-E47A-4C9C-8550-F3F9E16A250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3A3D6BE8-E47A-4C9C-8550-F3F9E16A250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A3D6BE8-E47A-4C9C-8550-F3F9E16A250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95525DCD-732C-412B-B3C5-D1FE2711920F}" type="datetimeFigureOut">
              <a:rPr lang="ru-RU" smtClean="0"/>
              <a:pPr/>
              <a:t>17.01.2017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A3D6BE8-E47A-4C9C-8550-F3F9E16A250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5525DCD-732C-412B-B3C5-D1FE2711920F}" type="datetimeFigureOut">
              <a:rPr lang="ru-RU" smtClean="0"/>
              <a:pPr/>
              <a:t>17.01.2017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A3D6BE8-E47A-4C9C-8550-F3F9E16A250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2708920"/>
            <a:ext cx="7406640" cy="1472184"/>
          </a:xfrm>
        </p:spPr>
        <p:txBody>
          <a:bodyPr>
            <a:normAutofit/>
          </a:bodyPr>
          <a:lstStyle/>
          <a:p>
            <a:r>
              <a:rPr lang="ru-RU" dirty="0"/>
              <a:t>«Формирующее оценивание»</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1052878"/>
          </a:xfrm>
        </p:spPr>
        <p:txBody>
          <a:bodyPr/>
          <a:lstStyle/>
          <a:p>
            <a:pPr algn="ctr"/>
            <a:r>
              <a:rPr lang="ru-RU" dirty="0">
                <a:solidFill>
                  <a:srgbClr val="FF0000"/>
                </a:solidFill>
              </a:rPr>
              <a:t>Субъекты оценивания</a:t>
            </a:r>
          </a:p>
        </p:txBody>
      </p:sp>
      <p:sp>
        <p:nvSpPr>
          <p:cNvPr id="3" name="Подзаголовок 2"/>
          <p:cNvSpPr>
            <a:spLocks noGrp="1"/>
          </p:cNvSpPr>
          <p:nvPr>
            <p:ph type="subTitle" idx="1"/>
          </p:nvPr>
        </p:nvSpPr>
        <p:spPr/>
        <p:txBody>
          <a:bodyPr>
            <a:normAutofit fontScale="25000" lnSpcReduction="20000"/>
          </a:bodyPr>
          <a:lstStyle/>
          <a:p>
            <a:pPr marL="342900" lvl="0" indent="-342900" eaLnBrk="0" fontAlgn="base" hangingPunct="0">
              <a:spcBef>
                <a:spcPct val="60000"/>
              </a:spcBef>
              <a:spcAft>
                <a:spcPct val="0"/>
              </a:spcAft>
              <a:buClrTx/>
              <a:buSzTx/>
              <a:buFont typeface="Wingdings" pitchFamily="2" charset="2"/>
              <a:buChar char="l"/>
            </a:pPr>
            <a:r>
              <a:rPr lang="ru-RU" sz="9600" kern="0" dirty="0">
                <a:solidFill>
                  <a:srgbClr val="0860A8"/>
                </a:solidFill>
                <a:latin typeface="Arial" charset="0"/>
              </a:rPr>
              <a:t>Учащийся </a:t>
            </a:r>
          </a:p>
          <a:p>
            <a:pPr marL="725488" lvl="3" indent="-152400" algn="l" eaLnBrk="0" fontAlgn="base" hangingPunct="0">
              <a:spcAft>
                <a:spcPct val="0"/>
              </a:spcAft>
              <a:buClrTx/>
              <a:buFont typeface="Wingdings" pitchFamily="2" charset="2"/>
              <a:buChar char="ü"/>
            </a:pPr>
            <a:r>
              <a:rPr lang="ru-RU" sz="9600" kern="0" dirty="0">
                <a:solidFill>
                  <a:srgbClr val="0860A8"/>
                </a:solidFill>
                <a:latin typeface="Arial" charset="0"/>
              </a:rPr>
              <a:t>личные достижения</a:t>
            </a:r>
          </a:p>
          <a:p>
            <a:pPr marL="725488" lvl="3" indent="-152400" algn="l" eaLnBrk="0" fontAlgn="base" hangingPunct="0">
              <a:spcAft>
                <a:spcPct val="0"/>
              </a:spcAft>
              <a:buClrTx/>
              <a:buFont typeface="Wingdings" pitchFamily="2" charset="2"/>
              <a:buChar char="ü"/>
            </a:pPr>
            <a:r>
              <a:rPr lang="ru-RU" sz="9600" kern="0" dirty="0">
                <a:solidFill>
                  <a:srgbClr val="0860A8"/>
                </a:solidFill>
                <a:latin typeface="Arial" charset="0"/>
              </a:rPr>
              <a:t>прогресс</a:t>
            </a:r>
          </a:p>
          <a:p>
            <a:pPr marL="725488" lvl="3" indent="-152400" algn="l" eaLnBrk="0" fontAlgn="base" hangingPunct="0">
              <a:spcAft>
                <a:spcPct val="0"/>
              </a:spcAft>
              <a:buClrTx/>
              <a:buFont typeface="Wingdings" pitchFamily="2" charset="2"/>
              <a:buChar char="ü"/>
            </a:pPr>
            <a:r>
              <a:rPr lang="ru-RU" sz="9600" kern="0" dirty="0">
                <a:solidFill>
                  <a:srgbClr val="0860A8"/>
                </a:solidFill>
                <a:latin typeface="Arial" charset="0"/>
              </a:rPr>
              <a:t>приращение знаний, умений и навыков</a:t>
            </a:r>
          </a:p>
          <a:p>
            <a:pPr marL="725488" lvl="3" indent="-152400" algn="l" eaLnBrk="0" fontAlgn="base" hangingPunct="0">
              <a:spcAft>
                <a:spcPct val="0"/>
              </a:spcAft>
              <a:buClrTx/>
              <a:buFont typeface="Wingdings" pitchFamily="2" charset="2"/>
              <a:buChar char="ü"/>
            </a:pPr>
            <a:r>
              <a:rPr lang="ru-RU" sz="9600" kern="0" dirty="0">
                <a:solidFill>
                  <a:srgbClr val="0860A8"/>
                </a:solidFill>
                <a:latin typeface="Arial" charset="0"/>
              </a:rPr>
              <a:t>проблемы, которые нужно решать</a:t>
            </a:r>
          </a:p>
          <a:p>
            <a:pPr marL="342900" lvl="0" indent="-342900" eaLnBrk="0" fontAlgn="base" hangingPunct="0">
              <a:spcBef>
                <a:spcPct val="60000"/>
              </a:spcBef>
              <a:spcAft>
                <a:spcPct val="0"/>
              </a:spcAft>
              <a:buClrTx/>
              <a:buSzTx/>
              <a:buFont typeface="Wingdings" pitchFamily="2" charset="2"/>
              <a:buChar char="l"/>
            </a:pPr>
            <a:r>
              <a:rPr lang="ru-RU" sz="9600" kern="0" dirty="0">
                <a:solidFill>
                  <a:srgbClr val="0860A8"/>
                </a:solidFill>
                <a:latin typeface="Arial" charset="0"/>
              </a:rPr>
              <a:t>Педагог</a:t>
            </a:r>
          </a:p>
          <a:p>
            <a:pPr marL="725488" lvl="3" indent="-152400" algn="l" eaLnBrk="0" fontAlgn="base" hangingPunct="0">
              <a:spcAft>
                <a:spcPct val="0"/>
              </a:spcAft>
              <a:buClrTx/>
              <a:buFont typeface="Wingdings" pitchFamily="2" charset="2"/>
              <a:buChar char="ü"/>
            </a:pPr>
            <a:r>
              <a:rPr lang="ru-RU" sz="9600" kern="0" dirty="0">
                <a:solidFill>
                  <a:srgbClr val="0860A8"/>
                </a:solidFill>
                <a:latin typeface="Arial" charset="0"/>
              </a:rPr>
              <a:t>личные достижения</a:t>
            </a:r>
          </a:p>
          <a:p>
            <a:pPr marL="725488" lvl="3" indent="-152400" algn="l" eaLnBrk="0" fontAlgn="base" hangingPunct="0">
              <a:spcAft>
                <a:spcPct val="0"/>
              </a:spcAft>
              <a:buClrTx/>
              <a:buFont typeface="Wingdings" pitchFamily="2" charset="2"/>
              <a:buChar char="ü"/>
            </a:pPr>
            <a:r>
              <a:rPr lang="ru-RU" sz="9600" kern="0" dirty="0">
                <a:solidFill>
                  <a:srgbClr val="0860A8"/>
                </a:solidFill>
                <a:latin typeface="Arial" charset="0"/>
              </a:rPr>
              <a:t>задачи, которые были решены</a:t>
            </a:r>
          </a:p>
          <a:p>
            <a:pPr marL="725488" lvl="3" indent="-152400" algn="l" eaLnBrk="0" fontAlgn="base" hangingPunct="0">
              <a:spcAft>
                <a:spcPct val="0"/>
              </a:spcAft>
              <a:buClrTx/>
              <a:buFont typeface="Wingdings" pitchFamily="2" charset="2"/>
              <a:buChar char="ü"/>
            </a:pPr>
            <a:r>
              <a:rPr lang="ru-RU" sz="9600" kern="0" dirty="0">
                <a:solidFill>
                  <a:srgbClr val="0860A8"/>
                </a:solidFill>
                <a:latin typeface="Arial" charset="0"/>
              </a:rPr>
              <a:t>задачи, которые не были решены</a:t>
            </a:r>
          </a:p>
          <a:p>
            <a:endParaRPr lang="ru-RU" dirty="0"/>
          </a:p>
        </p:txBody>
      </p:sp>
    </p:spTree>
    <p:extLst>
      <p:ext uri="{BB962C8B-B14F-4D97-AF65-F5344CB8AC3E}">
        <p14:creationId xmlns:p14="http://schemas.microsoft.com/office/powerpoint/2010/main" val="3404960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15616" y="332656"/>
            <a:ext cx="7723584" cy="6192688"/>
          </a:xfrm>
        </p:spPr>
        <p:txBody>
          <a:bodyPr>
            <a:normAutofit fontScale="70000" lnSpcReduction="20000"/>
          </a:bodyPr>
          <a:lstStyle/>
          <a:p>
            <a:pPr fontAlgn="base"/>
            <a:r>
              <a:rPr lang="ru-RU" b="1" dirty="0"/>
              <a:t>Преимущества оценки собственных результатов</a:t>
            </a:r>
            <a:endParaRPr lang="ru-RU" dirty="0"/>
          </a:p>
          <a:p>
            <a:pPr fontAlgn="base"/>
            <a:r>
              <a:rPr lang="ru-RU" i="1" dirty="0"/>
              <a:t>Польза для учащихся</a:t>
            </a:r>
            <a:endParaRPr lang="ru-RU" dirty="0"/>
          </a:p>
          <a:p>
            <a:pPr fontAlgn="base"/>
            <a:r>
              <a:rPr lang="ru-RU" i="1" dirty="0"/>
              <a:t>Польза для учителей</a:t>
            </a:r>
            <a:endParaRPr lang="ru-RU" dirty="0"/>
          </a:p>
          <a:p>
            <a:pPr fontAlgn="base"/>
            <a:r>
              <a:rPr lang="ru-RU" dirty="0"/>
              <a:t>Учащийся</a:t>
            </a:r>
            <a:r>
              <a:rPr lang="en-GB" dirty="0"/>
              <a:t>…</a:t>
            </a:r>
            <a:endParaRPr lang="ru-RU" dirty="0"/>
          </a:p>
          <a:p>
            <a:pPr fontAlgn="base"/>
            <a:r>
              <a:rPr lang="ru-RU" dirty="0"/>
              <a:t>начинает нести ответственность за собственное обучение</a:t>
            </a:r>
          </a:p>
          <a:p>
            <a:pPr fontAlgn="base"/>
            <a:r>
              <a:rPr lang="ru-RU" dirty="0"/>
              <a:t>Ответственность переносится с учителя на ученика</a:t>
            </a:r>
          </a:p>
          <a:p>
            <a:pPr fontAlgn="base"/>
            <a:r>
              <a:rPr lang="ru-RU" dirty="0"/>
              <a:t>получает возможность определять следующие этапы в обучении</a:t>
            </a:r>
          </a:p>
          <a:p>
            <a:pPr fontAlgn="base"/>
            <a:r>
              <a:rPr lang="ru-RU" dirty="0"/>
              <a:t>При более мотивированных и независимых учениках уроки проходят легче и эффективнее</a:t>
            </a:r>
          </a:p>
          <a:p>
            <a:pPr fontAlgn="base"/>
            <a:r>
              <a:rPr lang="ru-RU" dirty="0"/>
              <a:t>не боится иногда давать неверный ответ</a:t>
            </a:r>
          </a:p>
          <a:p>
            <a:pPr fontAlgn="base"/>
            <a:r>
              <a:rPr lang="ru-RU" dirty="0"/>
              <a:t>Благодаря комментариям учитель следит за прогрессом учащегося</a:t>
            </a:r>
          </a:p>
          <a:p>
            <a:pPr fontAlgn="base"/>
            <a:r>
              <a:rPr lang="ru-RU" dirty="0"/>
              <a:t>повышается самооценка, учащийся получает более позитивный настрой (напр. </a:t>
            </a:r>
            <a:r>
              <a:rPr lang="ru-RU" i="1" dirty="0"/>
              <a:t>«могу»</a:t>
            </a:r>
            <a:r>
              <a:rPr lang="ru-RU" dirty="0"/>
              <a:t> вместо </a:t>
            </a:r>
            <a:r>
              <a:rPr lang="ru-RU" i="1" dirty="0"/>
              <a:t>«не могу</a:t>
            </a:r>
            <a:r>
              <a:rPr lang="ru-RU" dirty="0"/>
              <a:t>»)</a:t>
            </a:r>
          </a:p>
          <a:p>
            <a:pPr fontAlgn="base"/>
            <a:r>
              <a:rPr lang="ru-RU" dirty="0"/>
              <a:t>Учитель определяет следующие шаги для группы/отдельного учащегося</a:t>
            </a:r>
          </a:p>
          <a:p>
            <a:pPr fontAlgn="base"/>
            <a:r>
              <a:rPr lang="ru-RU" dirty="0"/>
              <a:t>становится активным участником процесса обучения (партнёр, а не пассивный реципиент)</a:t>
            </a:r>
          </a:p>
          <a:p>
            <a:pPr fontAlgn="base"/>
            <a:r>
              <a:rPr lang="ru-RU" dirty="0"/>
              <a:t>Учитель соотносит то, как воспринимают понимание ученики, с тем, как его воспринимает учитель: учащиеся объясняют принципы, а учитель понимает ход рассуждений.</a:t>
            </a:r>
          </a:p>
          <a:p>
            <a:pPr fontAlgn="base"/>
            <a:r>
              <a:rPr lang="ru-RU" dirty="0"/>
              <a:t>становится более независимым и мотивированным</a:t>
            </a:r>
          </a:p>
          <a:p>
            <a:pPr fontAlgn="base"/>
            <a:r>
              <a:rPr lang="ru-RU" dirty="0"/>
              <a:t>Более эффективные уроки позволяют усложнять задания</a:t>
            </a:r>
          </a:p>
          <a:p>
            <a:endParaRPr lang="ru-RU" dirty="0"/>
          </a:p>
        </p:txBody>
      </p:sp>
    </p:spTree>
    <p:extLst>
      <p:ext uri="{BB962C8B-B14F-4D97-AF65-F5344CB8AC3E}">
        <p14:creationId xmlns:p14="http://schemas.microsoft.com/office/powerpoint/2010/main" val="2058279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dirty="0">
                <a:solidFill>
                  <a:srgbClr val="FF0000"/>
                </a:solidFill>
              </a:rPr>
              <a:t>Недельный отчёт</a:t>
            </a:r>
          </a:p>
        </p:txBody>
      </p:sp>
      <p:sp>
        <p:nvSpPr>
          <p:cNvPr id="3" name="Подзаголовок 2"/>
          <p:cNvSpPr>
            <a:spLocks noGrp="1"/>
          </p:cNvSpPr>
          <p:nvPr>
            <p:ph type="subTitle" idx="1"/>
          </p:nvPr>
        </p:nvSpPr>
        <p:spPr>
          <a:xfrm>
            <a:off x="1432560" y="1850064"/>
            <a:ext cx="7406640" cy="3523152"/>
          </a:xfrm>
        </p:spPr>
        <p:txBody>
          <a:bodyPr>
            <a:normAutofit fontScale="25000" lnSpcReduction="20000"/>
          </a:bodyPr>
          <a:lstStyle/>
          <a:p>
            <a:pPr>
              <a:lnSpc>
                <a:spcPct val="150000"/>
              </a:lnSpc>
              <a:spcBef>
                <a:spcPts val="450"/>
              </a:spcBef>
              <a:spcAft>
                <a:spcPts val="450"/>
              </a:spcAft>
            </a:pPr>
            <a:r>
              <a:rPr lang="ru-RU" sz="11200" dirty="0">
                <a:solidFill>
                  <a:schemeClr val="accent1"/>
                </a:solidFill>
                <a:latin typeface="Arial"/>
                <a:ea typeface="Times New Roman"/>
                <a:cs typeface="Times New Roman"/>
              </a:rPr>
              <a:t>1.Чему я научился за эту неделю? </a:t>
            </a:r>
            <a:endParaRPr lang="ru-RU" sz="11200" dirty="0">
              <a:solidFill>
                <a:schemeClr val="accent1"/>
              </a:solidFill>
              <a:latin typeface="Calibri"/>
              <a:ea typeface="Calibri"/>
              <a:cs typeface="Times New Roman"/>
            </a:endParaRPr>
          </a:p>
          <a:p>
            <a:pPr>
              <a:lnSpc>
                <a:spcPct val="150000"/>
              </a:lnSpc>
              <a:spcBef>
                <a:spcPts val="450"/>
              </a:spcBef>
              <a:spcAft>
                <a:spcPts val="450"/>
              </a:spcAft>
            </a:pPr>
            <a:r>
              <a:rPr lang="ru-RU" sz="11200" dirty="0">
                <a:solidFill>
                  <a:schemeClr val="accent1"/>
                </a:solidFill>
                <a:latin typeface="Arial"/>
                <a:ea typeface="Times New Roman"/>
                <a:cs typeface="Times New Roman"/>
              </a:rPr>
              <a:t>2.Какие вопросы остались для меня неясными? </a:t>
            </a:r>
            <a:endParaRPr lang="ru-RU" sz="11200" dirty="0">
              <a:solidFill>
                <a:schemeClr val="accent1"/>
              </a:solidFill>
              <a:latin typeface="Calibri"/>
              <a:ea typeface="Calibri"/>
              <a:cs typeface="Times New Roman"/>
            </a:endParaRPr>
          </a:p>
          <a:p>
            <a:pPr>
              <a:lnSpc>
                <a:spcPct val="150000"/>
              </a:lnSpc>
              <a:spcBef>
                <a:spcPts val="450"/>
              </a:spcBef>
              <a:spcAft>
                <a:spcPts val="450"/>
              </a:spcAft>
            </a:pPr>
            <a:r>
              <a:rPr lang="ru-RU" sz="11200" dirty="0">
                <a:solidFill>
                  <a:schemeClr val="accent1"/>
                </a:solidFill>
                <a:latin typeface="Arial"/>
                <a:ea typeface="Times New Roman"/>
                <a:cs typeface="Times New Roman"/>
              </a:rPr>
              <a:t>3.Какие вопросы я задал бы ученикам, если бы я был учителем, чтобы проверить, поняли ли они материал? </a:t>
            </a:r>
            <a:endParaRPr lang="ru-RU" sz="11200" dirty="0">
              <a:solidFill>
                <a:schemeClr val="accent1"/>
              </a:solidFill>
              <a:latin typeface="Calibri"/>
              <a:ea typeface="Calibri"/>
              <a:cs typeface="Times New Roman"/>
            </a:endParaRPr>
          </a:p>
          <a:p>
            <a:endParaRPr lang="ru-RU" dirty="0"/>
          </a:p>
        </p:txBody>
      </p:sp>
    </p:spTree>
    <p:extLst>
      <p:ext uri="{BB962C8B-B14F-4D97-AF65-F5344CB8AC3E}">
        <p14:creationId xmlns:p14="http://schemas.microsoft.com/office/powerpoint/2010/main" val="180427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ru-RU" dirty="0">
                <a:solidFill>
                  <a:srgbClr val="FF0000"/>
                </a:solidFill>
              </a:rPr>
              <a:t>Мини-обзор (проводится в конце урока)</a:t>
            </a:r>
            <a:br>
              <a:rPr lang="ru-RU" dirty="0">
                <a:solidFill>
                  <a:srgbClr val="FF0000"/>
                </a:solidFill>
              </a:rPr>
            </a:br>
            <a:endParaRPr lang="ru-RU" dirty="0">
              <a:solidFill>
                <a:srgbClr val="FF0000"/>
              </a:solidFill>
            </a:endParaRPr>
          </a:p>
        </p:txBody>
      </p:sp>
      <p:sp>
        <p:nvSpPr>
          <p:cNvPr id="3" name="Подзаголовок 2"/>
          <p:cNvSpPr>
            <a:spLocks noGrp="1"/>
          </p:cNvSpPr>
          <p:nvPr>
            <p:ph type="subTitle" idx="1"/>
          </p:nvPr>
        </p:nvSpPr>
        <p:spPr/>
        <p:txBody>
          <a:bodyPr>
            <a:normAutofit fontScale="25000" lnSpcReduction="20000"/>
          </a:bodyPr>
          <a:lstStyle/>
          <a:p>
            <a:r>
              <a:rPr lang="ru-RU" sz="11200" dirty="0" smtClean="0">
                <a:solidFill>
                  <a:schemeClr val="accent1"/>
                </a:solidFill>
              </a:rPr>
              <a:t>1.Что </a:t>
            </a:r>
            <a:r>
              <a:rPr lang="ru-RU" sz="11200" dirty="0">
                <a:solidFill>
                  <a:schemeClr val="accent1"/>
                </a:solidFill>
              </a:rPr>
              <a:t>изучали? Назовите тему урока. </a:t>
            </a:r>
          </a:p>
          <a:p>
            <a:r>
              <a:rPr lang="ru-RU" sz="11200" dirty="0">
                <a:solidFill>
                  <a:schemeClr val="accent1"/>
                </a:solidFill>
              </a:rPr>
              <a:t>2.С какими заданиями ты справлялся без помощи учителя, одноклассника? </a:t>
            </a:r>
          </a:p>
          <a:p>
            <a:r>
              <a:rPr lang="ru-RU" sz="11200" dirty="0">
                <a:solidFill>
                  <a:schemeClr val="accent1"/>
                </a:solidFill>
              </a:rPr>
              <a:t>3. Определите наиболее важное в этом уроке. </a:t>
            </a:r>
          </a:p>
          <a:p>
            <a:r>
              <a:rPr lang="ru-RU" sz="11200" dirty="0">
                <a:solidFill>
                  <a:schemeClr val="accent1"/>
                </a:solidFill>
              </a:rPr>
              <a:t>4.Что вызвало трудности, осталось неясным? </a:t>
            </a:r>
          </a:p>
          <a:p>
            <a:r>
              <a:rPr lang="ru-RU" sz="11200" dirty="0">
                <a:solidFill>
                  <a:schemeClr val="accent1"/>
                </a:solidFill>
              </a:rPr>
              <a:t>5.Что хотелось бы узнать по теме дополнительно? </a:t>
            </a:r>
          </a:p>
          <a:p>
            <a:r>
              <a:rPr lang="ru-RU" sz="11200" dirty="0">
                <a:solidFill>
                  <a:schemeClr val="accent1"/>
                </a:solidFill>
              </a:rPr>
              <a:t>6.Что у меня получилось лучше всего? </a:t>
            </a:r>
          </a:p>
          <a:p>
            <a:r>
              <a:rPr lang="ru-RU" sz="11200" dirty="0">
                <a:solidFill>
                  <a:schemeClr val="accent1"/>
                </a:solidFill>
              </a:rPr>
              <a:t>7.Что мне необходимо усовершенствовать? </a:t>
            </a:r>
          </a:p>
          <a:p>
            <a:endParaRPr lang="ru-RU" dirty="0"/>
          </a:p>
        </p:txBody>
      </p:sp>
    </p:spTree>
    <p:extLst>
      <p:ext uri="{BB962C8B-B14F-4D97-AF65-F5344CB8AC3E}">
        <p14:creationId xmlns:p14="http://schemas.microsoft.com/office/powerpoint/2010/main" val="1891526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ru-RU" dirty="0">
                <a:solidFill>
                  <a:srgbClr val="FF0000"/>
                </a:solidFill>
              </a:rPr>
              <a:t>Лист самооценки (заполняется в конце курса, четверти, в конце изучения темы)</a:t>
            </a:r>
          </a:p>
        </p:txBody>
      </p:sp>
      <p:sp>
        <p:nvSpPr>
          <p:cNvPr id="3" name="Подзаголовок 2"/>
          <p:cNvSpPr>
            <a:spLocks noGrp="1"/>
          </p:cNvSpPr>
          <p:nvPr>
            <p:ph type="subTitle" idx="1"/>
          </p:nvPr>
        </p:nvSpPr>
        <p:spPr/>
        <p:txBody>
          <a:bodyPr/>
          <a:lstStyle/>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93853660"/>
              </p:ext>
            </p:extLst>
          </p:nvPr>
        </p:nvGraphicFramePr>
        <p:xfrm>
          <a:off x="1043608" y="1700808"/>
          <a:ext cx="8100393" cy="4968547"/>
        </p:xfrm>
        <a:graphic>
          <a:graphicData uri="http://schemas.openxmlformats.org/drawingml/2006/table">
            <a:tbl>
              <a:tblPr firstRow="1" firstCol="1" bandRow="1">
                <a:tableStyleId>{5C22544A-7EE6-4342-B048-85BDC9FD1C3A}</a:tableStyleId>
              </a:tblPr>
              <a:tblGrid>
                <a:gridCol w="2700131"/>
                <a:gridCol w="2700131"/>
                <a:gridCol w="2700131"/>
              </a:tblGrid>
              <a:tr h="312231">
                <a:tc>
                  <a:txBody>
                    <a:bodyPr/>
                    <a:lstStyle/>
                    <a:p>
                      <a:pPr>
                        <a:lnSpc>
                          <a:spcPct val="115000"/>
                        </a:lnSpc>
                      </a:pPr>
                      <a:endParaRPr lang="ru-RU" sz="1100" dirty="0">
                        <a:effectLst/>
                        <a:latin typeface="Calibri"/>
                      </a:endParaRPr>
                    </a:p>
                  </a:txBody>
                  <a:tcPr marL="28575" marR="28575" marT="28575" marB="28575" anchor="ctr"/>
                </a:tc>
                <a:tc>
                  <a:txBody>
                    <a:bodyPr/>
                    <a:lstStyle/>
                    <a:p>
                      <a:pPr>
                        <a:lnSpc>
                          <a:spcPct val="150000"/>
                        </a:lnSpc>
                        <a:spcBef>
                          <a:spcPts val="450"/>
                        </a:spcBef>
                        <a:spcAft>
                          <a:spcPts val="450"/>
                        </a:spcAft>
                      </a:pPr>
                      <a:r>
                        <a:rPr lang="ru-RU" sz="900" dirty="0">
                          <a:effectLst/>
                        </a:rPr>
                        <a:t>да</a:t>
                      </a:r>
                      <a:endParaRPr lang="ru-RU" sz="1100" dirty="0">
                        <a:effectLst/>
                        <a:latin typeface="Calibri"/>
                        <a:ea typeface="Calibri"/>
                        <a:cs typeface="Times New Roman"/>
                      </a:endParaRPr>
                    </a:p>
                  </a:txBody>
                  <a:tcPr marL="28575" marR="28575" marT="28575" marB="28575" anchor="ctr"/>
                </a:tc>
                <a:tc>
                  <a:txBody>
                    <a:bodyPr/>
                    <a:lstStyle/>
                    <a:p>
                      <a:pPr>
                        <a:lnSpc>
                          <a:spcPct val="150000"/>
                        </a:lnSpc>
                        <a:spcBef>
                          <a:spcPts val="450"/>
                        </a:spcBef>
                        <a:spcAft>
                          <a:spcPts val="450"/>
                        </a:spcAft>
                      </a:pPr>
                      <a:r>
                        <a:rPr lang="ru-RU" sz="900">
                          <a:effectLst/>
                        </a:rPr>
                        <a:t>нет</a:t>
                      </a:r>
                      <a:endParaRPr lang="ru-RU" sz="1100">
                        <a:effectLst/>
                        <a:latin typeface="Calibri"/>
                        <a:ea typeface="Calibri"/>
                        <a:cs typeface="Times New Roman"/>
                      </a:endParaRPr>
                    </a:p>
                  </a:txBody>
                  <a:tcPr marL="28575" marR="28575" marT="28575" marB="28575" anchor="ctr"/>
                </a:tc>
              </a:tr>
              <a:tr h="312231">
                <a:tc>
                  <a:txBody>
                    <a:bodyPr/>
                    <a:lstStyle/>
                    <a:p>
                      <a:pPr>
                        <a:lnSpc>
                          <a:spcPct val="150000"/>
                        </a:lnSpc>
                        <a:spcBef>
                          <a:spcPts val="450"/>
                        </a:spcBef>
                        <a:spcAft>
                          <a:spcPts val="450"/>
                        </a:spcAft>
                      </a:pPr>
                      <a:r>
                        <a:rPr lang="ru-RU" sz="900">
                          <a:effectLst/>
                        </a:rPr>
                        <a:t>1.Регулярно выполнял (а) домашние задания</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dirty="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556586">
                <a:tc>
                  <a:txBody>
                    <a:bodyPr/>
                    <a:lstStyle/>
                    <a:p>
                      <a:pPr>
                        <a:lnSpc>
                          <a:spcPct val="150000"/>
                        </a:lnSpc>
                        <a:spcBef>
                          <a:spcPts val="450"/>
                        </a:spcBef>
                        <a:spcAft>
                          <a:spcPts val="450"/>
                        </a:spcAft>
                      </a:pPr>
                      <a:r>
                        <a:rPr lang="ru-RU" sz="900">
                          <a:effectLst/>
                        </a:rPr>
                        <a:t>2.По необходимости консультировался (ась) с учителем</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312231">
                <a:tc>
                  <a:txBody>
                    <a:bodyPr/>
                    <a:lstStyle/>
                    <a:p>
                      <a:pPr>
                        <a:lnSpc>
                          <a:spcPct val="150000"/>
                        </a:lnSpc>
                        <a:spcBef>
                          <a:spcPts val="450"/>
                        </a:spcBef>
                        <a:spcAft>
                          <a:spcPts val="450"/>
                        </a:spcAft>
                      </a:pPr>
                      <a:r>
                        <a:rPr lang="ru-RU" sz="900">
                          <a:effectLst/>
                        </a:rPr>
                        <a:t>3.Улучшал (а) свои знания и исправлял (а) оценки</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312231">
                <a:tc>
                  <a:txBody>
                    <a:bodyPr/>
                    <a:lstStyle/>
                    <a:p>
                      <a:pPr>
                        <a:lnSpc>
                          <a:spcPct val="150000"/>
                        </a:lnSpc>
                        <a:spcBef>
                          <a:spcPts val="450"/>
                        </a:spcBef>
                        <a:spcAft>
                          <a:spcPts val="450"/>
                        </a:spcAft>
                      </a:pPr>
                      <a:r>
                        <a:rPr lang="ru-RU" sz="900">
                          <a:effectLst/>
                        </a:rPr>
                        <a:t>4.Регулярно вел (а)записи в тетради</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312231">
                <a:tc>
                  <a:txBody>
                    <a:bodyPr/>
                    <a:lstStyle/>
                    <a:p>
                      <a:pPr>
                        <a:lnSpc>
                          <a:spcPct val="150000"/>
                        </a:lnSpc>
                        <a:spcBef>
                          <a:spcPts val="450"/>
                        </a:spcBef>
                        <a:spcAft>
                          <a:spcPts val="450"/>
                        </a:spcAft>
                      </a:pPr>
                      <a:r>
                        <a:rPr lang="ru-RU" sz="900">
                          <a:effectLst/>
                        </a:rPr>
                        <a:t>5.Знаю, как работать со справочной литературой</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312231">
                <a:tc>
                  <a:txBody>
                    <a:bodyPr/>
                    <a:lstStyle/>
                    <a:p>
                      <a:pPr>
                        <a:lnSpc>
                          <a:spcPct val="150000"/>
                        </a:lnSpc>
                        <a:spcBef>
                          <a:spcPts val="450"/>
                        </a:spcBef>
                        <a:spcAft>
                          <a:spcPts val="450"/>
                        </a:spcAft>
                      </a:pPr>
                      <a:r>
                        <a:rPr lang="ru-RU" sz="900">
                          <a:effectLst/>
                        </a:rPr>
                        <a:t>6.Умею конспектировать тему</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556586">
                <a:tc>
                  <a:txBody>
                    <a:bodyPr/>
                    <a:lstStyle/>
                    <a:p>
                      <a:pPr>
                        <a:lnSpc>
                          <a:spcPct val="150000"/>
                        </a:lnSpc>
                        <a:spcBef>
                          <a:spcPts val="450"/>
                        </a:spcBef>
                        <a:spcAft>
                          <a:spcPts val="450"/>
                        </a:spcAft>
                      </a:pPr>
                      <a:r>
                        <a:rPr lang="ru-RU" sz="900">
                          <a:effectLst/>
                        </a:rPr>
                        <a:t>7.Умею самостоятельно находить материал по заданной теме</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312231">
                <a:tc>
                  <a:txBody>
                    <a:bodyPr/>
                    <a:lstStyle/>
                    <a:p>
                      <a:pPr>
                        <a:lnSpc>
                          <a:spcPct val="150000"/>
                        </a:lnSpc>
                        <a:spcBef>
                          <a:spcPts val="450"/>
                        </a:spcBef>
                        <a:spcAft>
                          <a:spcPts val="450"/>
                        </a:spcAft>
                      </a:pPr>
                      <a:r>
                        <a:rPr lang="ru-RU" sz="900">
                          <a:effectLst/>
                        </a:rPr>
                        <a:t>8.Делал (а) устное сообщение</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556586">
                <a:tc>
                  <a:txBody>
                    <a:bodyPr/>
                    <a:lstStyle/>
                    <a:p>
                      <a:pPr>
                        <a:lnSpc>
                          <a:spcPct val="150000"/>
                        </a:lnSpc>
                        <a:spcBef>
                          <a:spcPts val="450"/>
                        </a:spcBef>
                        <a:spcAft>
                          <a:spcPts val="450"/>
                        </a:spcAft>
                      </a:pPr>
                      <a:r>
                        <a:rPr lang="ru-RU" sz="900">
                          <a:effectLst/>
                        </a:rPr>
                        <a:t>9.Участвовал (а) в беседах по изучаемому материалу</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556586">
                <a:tc>
                  <a:txBody>
                    <a:bodyPr/>
                    <a:lstStyle/>
                    <a:p>
                      <a:pPr>
                        <a:lnSpc>
                          <a:spcPct val="150000"/>
                        </a:lnSpc>
                        <a:spcBef>
                          <a:spcPts val="450"/>
                        </a:spcBef>
                        <a:spcAft>
                          <a:spcPts val="450"/>
                        </a:spcAft>
                      </a:pPr>
                      <a:r>
                        <a:rPr lang="ru-RU" sz="900">
                          <a:effectLst/>
                        </a:rPr>
                        <a:t>10.Я задавал вопросы, если мне встречалось непонятное слово</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r>
              <a:tr h="556586">
                <a:tc>
                  <a:txBody>
                    <a:bodyPr/>
                    <a:lstStyle/>
                    <a:p>
                      <a:pPr>
                        <a:lnSpc>
                          <a:spcPct val="150000"/>
                        </a:lnSpc>
                        <a:spcBef>
                          <a:spcPts val="450"/>
                        </a:spcBef>
                        <a:spcAft>
                          <a:spcPts val="450"/>
                        </a:spcAft>
                      </a:pPr>
                      <a:r>
                        <a:rPr lang="ru-RU" sz="900">
                          <a:effectLst/>
                        </a:rPr>
                        <a:t>11.Я могу рассказать о том, что я сегодня узнал на уроке.</a:t>
                      </a:r>
                      <a:endParaRPr lang="ru-RU" sz="1100">
                        <a:effectLst/>
                        <a:latin typeface="Calibri"/>
                        <a:ea typeface="Calibri"/>
                        <a:cs typeface="Times New Roman"/>
                      </a:endParaRPr>
                    </a:p>
                  </a:txBody>
                  <a:tcPr marL="28575" marR="28575" marT="28575" marB="28575" anchor="ctr"/>
                </a:tc>
                <a:tc>
                  <a:txBody>
                    <a:bodyPr/>
                    <a:lstStyle/>
                    <a:p>
                      <a:pPr>
                        <a:lnSpc>
                          <a:spcPct val="115000"/>
                        </a:lnSpc>
                      </a:pPr>
                      <a:endParaRPr lang="ru-RU" sz="1100">
                        <a:effectLst/>
                        <a:latin typeface="Calibri"/>
                      </a:endParaRPr>
                    </a:p>
                  </a:txBody>
                  <a:tcPr marL="28575" marR="28575" marT="28575" marB="28575" anchor="ctr"/>
                </a:tc>
                <a:tc>
                  <a:txBody>
                    <a:bodyPr/>
                    <a:lstStyle/>
                    <a:p>
                      <a:pPr>
                        <a:lnSpc>
                          <a:spcPct val="115000"/>
                        </a:lnSpc>
                      </a:pPr>
                      <a:endParaRPr lang="ru-RU" sz="1100" dirty="0">
                        <a:effectLst/>
                        <a:latin typeface="Calibri"/>
                      </a:endParaRPr>
                    </a:p>
                  </a:txBody>
                  <a:tcPr marL="28575" marR="28575" marT="28575" marB="28575" anchor="ctr"/>
                </a:tc>
              </a:tr>
            </a:tbl>
          </a:graphicData>
        </a:graphic>
      </p:graphicFrame>
    </p:spTree>
    <p:extLst>
      <p:ext uri="{BB962C8B-B14F-4D97-AF65-F5344CB8AC3E}">
        <p14:creationId xmlns:p14="http://schemas.microsoft.com/office/powerpoint/2010/main" val="1200638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ru-RU" dirty="0"/>
              <a:t/>
            </a:r>
            <a:br>
              <a:rPr lang="ru-RU" dirty="0"/>
            </a:br>
            <a:r>
              <a:rPr lang="ru-RU" dirty="0">
                <a:solidFill>
                  <a:srgbClr val="FF0000"/>
                </a:solidFill>
              </a:rPr>
              <a:t>Лист самооценки работы в группе</a:t>
            </a:r>
            <a:br>
              <a:rPr lang="ru-RU" dirty="0">
                <a:solidFill>
                  <a:srgbClr val="FF0000"/>
                </a:solidFill>
              </a:rPr>
            </a:br>
            <a:endParaRPr lang="ru-RU" dirty="0">
              <a:solidFill>
                <a:srgbClr val="FF0000"/>
              </a:solidFill>
            </a:endParaRPr>
          </a:p>
        </p:txBody>
      </p:sp>
      <p:sp>
        <p:nvSpPr>
          <p:cNvPr id="3" name="Подзаголовок 2"/>
          <p:cNvSpPr>
            <a:spLocks noGrp="1"/>
          </p:cNvSpPr>
          <p:nvPr>
            <p:ph type="subTitle" idx="1"/>
          </p:nvPr>
        </p:nvSpPr>
        <p:spPr/>
        <p:txBody>
          <a:bodyPr/>
          <a:lstStyle/>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284886196"/>
              </p:ext>
            </p:extLst>
          </p:nvPr>
        </p:nvGraphicFramePr>
        <p:xfrm>
          <a:off x="1115616" y="1412776"/>
          <a:ext cx="7992888" cy="5564088"/>
        </p:xfrm>
        <a:graphic>
          <a:graphicData uri="http://schemas.openxmlformats.org/drawingml/2006/table">
            <a:tbl>
              <a:tblPr firstRow="1" firstCol="1" bandRow="1">
                <a:tableStyleId>{5C22544A-7EE6-4342-B048-85BDC9FD1C3A}</a:tableStyleId>
              </a:tblPr>
              <a:tblGrid>
                <a:gridCol w="2664296"/>
                <a:gridCol w="2664296"/>
                <a:gridCol w="2664296"/>
              </a:tblGrid>
              <a:tr h="464586">
                <a:tc>
                  <a:txBody>
                    <a:bodyPr/>
                    <a:lstStyle/>
                    <a:p>
                      <a:pPr>
                        <a:lnSpc>
                          <a:spcPct val="115000"/>
                        </a:lnSpc>
                      </a:pPr>
                      <a:endParaRPr lang="ru-RU" sz="1200" dirty="0">
                        <a:effectLst/>
                        <a:latin typeface="Calibri"/>
                      </a:endParaRPr>
                    </a:p>
                  </a:txBody>
                  <a:tcPr marL="28575" marR="28575" marT="28575" marB="28575" anchor="ctr"/>
                </a:tc>
                <a:tc>
                  <a:txBody>
                    <a:bodyPr/>
                    <a:lstStyle/>
                    <a:p>
                      <a:pPr>
                        <a:lnSpc>
                          <a:spcPct val="150000"/>
                        </a:lnSpc>
                        <a:spcBef>
                          <a:spcPts val="450"/>
                        </a:spcBef>
                        <a:spcAft>
                          <a:spcPts val="450"/>
                        </a:spcAft>
                      </a:pPr>
                      <a:r>
                        <a:rPr lang="ru-RU" sz="1200">
                          <a:effectLst/>
                        </a:rPr>
                        <a:t>да</a:t>
                      </a:r>
                      <a:endParaRPr lang="ru-RU" sz="1200">
                        <a:effectLst/>
                        <a:latin typeface="Calibri"/>
                        <a:ea typeface="Calibri"/>
                        <a:cs typeface="Times New Roman"/>
                      </a:endParaRPr>
                    </a:p>
                  </a:txBody>
                  <a:tcPr marL="28575" marR="28575" marT="28575" marB="28575" anchor="ctr"/>
                </a:tc>
                <a:tc>
                  <a:txBody>
                    <a:bodyPr/>
                    <a:lstStyle/>
                    <a:p>
                      <a:pPr>
                        <a:lnSpc>
                          <a:spcPct val="150000"/>
                        </a:lnSpc>
                        <a:spcBef>
                          <a:spcPts val="450"/>
                        </a:spcBef>
                        <a:spcAft>
                          <a:spcPts val="450"/>
                        </a:spcAft>
                      </a:pPr>
                      <a:r>
                        <a:rPr lang="ru-RU" sz="1200">
                          <a:effectLst/>
                        </a:rPr>
                        <a:t>нет</a:t>
                      </a:r>
                      <a:endParaRPr lang="ru-RU" sz="1200">
                        <a:effectLst/>
                        <a:latin typeface="Calibri"/>
                        <a:ea typeface="Calibri"/>
                        <a:cs typeface="Times New Roman"/>
                      </a:endParaRPr>
                    </a:p>
                  </a:txBody>
                  <a:tcPr marL="28575" marR="28575" marT="28575" marB="28575" anchor="ctr"/>
                </a:tc>
              </a:tr>
              <a:tr h="464586">
                <a:tc>
                  <a:txBody>
                    <a:bodyPr/>
                    <a:lstStyle/>
                    <a:p>
                      <a:pPr>
                        <a:lnSpc>
                          <a:spcPct val="150000"/>
                        </a:lnSpc>
                        <a:spcBef>
                          <a:spcPts val="450"/>
                        </a:spcBef>
                        <a:spcAft>
                          <a:spcPts val="450"/>
                        </a:spcAft>
                      </a:pPr>
                      <a:r>
                        <a:rPr lang="ru-RU" sz="1200" dirty="0">
                          <a:effectLst/>
                        </a:rPr>
                        <a:t>1. Я был активен в группе.</a:t>
                      </a:r>
                      <a:endParaRPr lang="ru-RU" sz="1200" dirty="0">
                        <a:effectLst/>
                        <a:latin typeface="Calibri"/>
                        <a:ea typeface="Calibri"/>
                        <a:cs typeface="Times New Roman"/>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r>
              <a:tr h="831558">
                <a:tc>
                  <a:txBody>
                    <a:bodyPr/>
                    <a:lstStyle/>
                    <a:p>
                      <a:pPr>
                        <a:lnSpc>
                          <a:spcPct val="150000"/>
                        </a:lnSpc>
                        <a:spcBef>
                          <a:spcPts val="450"/>
                        </a:spcBef>
                        <a:spcAft>
                          <a:spcPts val="450"/>
                        </a:spcAft>
                      </a:pPr>
                      <a:r>
                        <a:rPr lang="ru-RU" sz="1200" dirty="0">
                          <a:effectLst/>
                        </a:rPr>
                        <a:t>2. Я сразу понял, как нужно выполнить задание.</a:t>
                      </a:r>
                      <a:endParaRPr lang="ru-RU" sz="1200" dirty="0">
                        <a:effectLst/>
                        <a:latin typeface="Calibri"/>
                        <a:ea typeface="Calibri"/>
                        <a:cs typeface="Times New Roman"/>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r>
              <a:tr h="831558">
                <a:tc>
                  <a:txBody>
                    <a:bodyPr/>
                    <a:lstStyle/>
                    <a:p>
                      <a:pPr>
                        <a:lnSpc>
                          <a:spcPct val="150000"/>
                        </a:lnSpc>
                        <a:spcBef>
                          <a:spcPts val="450"/>
                        </a:spcBef>
                        <a:spcAft>
                          <a:spcPts val="450"/>
                        </a:spcAft>
                      </a:pPr>
                      <a:r>
                        <a:rPr lang="ru-RU" sz="1200">
                          <a:effectLst/>
                        </a:rPr>
                        <a:t>3. Я предложил несколько вариантов выполнения работы</a:t>
                      </a:r>
                      <a:endParaRPr lang="ru-RU" sz="1200">
                        <a:effectLst/>
                        <a:latin typeface="Calibri"/>
                        <a:ea typeface="Calibri"/>
                        <a:cs typeface="Times New Roman"/>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r>
              <a:tr h="464586">
                <a:tc>
                  <a:txBody>
                    <a:bodyPr/>
                    <a:lstStyle/>
                    <a:p>
                      <a:pPr>
                        <a:lnSpc>
                          <a:spcPct val="150000"/>
                        </a:lnSpc>
                        <a:spcBef>
                          <a:spcPts val="450"/>
                        </a:spcBef>
                        <a:spcAft>
                          <a:spcPts val="450"/>
                        </a:spcAft>
                      </a:pPr>
                      <a:r>
                        <a:rPr lang="ru-RU" sz="1200">
                          <a:effectLst/>
                        </a:rPr>
                        <a:t>4. Я не отвлекался от основной работы.</a:t>
                      </a:r>
                      <a:endParaRPr lang="ru-RU" sz="1200">
                        <a:effectLst/>
                        <a:latin typeface="Calibri"/>
                        <a:ea typeface="Calibri"/>
                        <a:cs typeface="Times New Roman"/>
                      </a:endParaRPr>
                    </a:p>
                  </a:txBody>
                  <a:tcPr marL="28575" marR="28575" marT="28575" marB="28575" anchor="ctr"/>
                </a:tc>
                <a:tc>
                  <a:txBody>
                    <a:bodyPr/>
                    <a:lstStyle/>
                    <a:p>
                      <a:pPr>
                        <a:lnSpc>
                          <a:spcPct val="115000"/>
                        </a:lnSpc>
                      </a:pPr>
                      <a:endParaRPr lang="ru-RU" sz="1200">
                        <a:effectLst/>
                        <a:latin typeface="Calibri"/>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r>
              <a:tr h="464586">
                <a:tc>
                  <a:txBody>
                    <a:bodyPr/>
                    <a:lstStyle/>
                    <a:p>
                      <a:pPr>
                        <a:lnSpc>
                          <a:spcPct val="150000"/>
                        </a:lnSpc>
                        <a:spcBef>
                          <a:spcPts val="450"/>
                        </a:spcBef>
                        <a:spcAft>
                          <a:spcPts val="450"/>
                        </a:spcAft>
                      </a:pPr>
                      <a:r>
                        <a:rPr lang="ru-RU" sz="1200">
                          <a:effectLst/>
                        </a:rPr>
                        <a:t>5. Я очень хотел успешно выполнить задание.</a:t>
                      </a:r>
                      <a:endParaRPr lang="ru-RU" sz="1200">
                        <a:effectLst/>
                        <a:latin typeface="Calibri"/>
                        <a:ea typeface="Calibri"/>
                        <a:cs typeface="Times New Roman"/>
                      </a:endParaRPr>
                    </a:p>
                  </a:txBody>
                  <a:tcPr marL="28575" marR="28575" marT="28575" marB="28575" anchor="ctr"/>
                </a:tc>
                <a:tc>
                  <a:txBody>
                    <a:bodyPr/>
                    <a:lstStyle/>
                    <a:p>
                      <a:pPr>
                        <a:lnSpc>
                          <a:spcPct val="115000"/>
                        </a:lnSpc>
                      </a:pPr>
                      <a:endParaRPr lang="ru-RU" sz="1200">
                        <a:effectLst/>
                        <a:latin typeface="Calibri"/>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r>
              <a:tr h="831558">
                <a:tc>
                  <a:txBody>
                    <a:bodyPr/>
                    <a:lstStyle/>
                    <a:p>
                      <a:pPr>
                        <a:lnSpc>
                          <a:spcPct val="150000"/>
                        </a:lnSpc>
                        <a:spcBef>
                          <a:spcPts val="450"/>
                        </a:spcBef>
                        <a:spcAft>
                          <a:spcPts val="450"/>
                        </a:spcAft>
                      </a:pPr>
                      <a:r>
                        <a:rPr lang="ru-RU" sz="1200">
                          <a:effectLst/>
                        </a:rPr>
                        <a:t>6. Я внимательно слушал, какие идеи предлагают другие участники группы.</a:t>
                      </a:r>
                      <a:endParaRPr lang="ru-RU" sz="1200">
                        <a:effectLst/>
                        <a:latin typeface="Calibri"/>
                        <a:ea typeface="Calibri"/>
                        <a:cs typeface="Times New Roman"/>
                      </a:endParaRPr>
                    </a:p>
                  </a:txBody>
                  <a:tcPr marL="28575" marR="28575" marT="28575" marB="28575" anchor="ctr"/>
                </a:tc>
                <a:tc>
                  <a:txBody>
                    <a:bodyPr/>
                    <a:lstStyle/>
                    <a:p>
                      <a:pPr>
                        <a:lnSpc>
                          <a:spcPct val="115000"/>
                        </a:lnSpc>
                      </a:pPr>
                      <a:endParaRPr lang="ru-RU" sz="1200">
                        <a:effectLst/>
                        <a:latin typeface="Calibri"/>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r>
              <a:tr h="831558">
                <a:tc>
                  <a:txBody>
                    <a:bodyPr/>
                    <a:lstStyle/>
                    <a:p>
                      <a:pPr>
                        <a:lnSpc>
                          <a:spcPct val="150000"/>
                        </a:lnSpc>
                        <a:spcBef>
                          <a:spcPts val="450"/>
                        </a:spcBef>
                        <a:spcAft>
                          <a:spcPts val="450"/>
                        </a:spcAft>
                      </a:pPr>
                      <a:r>
                        <a:rPr lang="ru-RU" sz="1200">
                          <a:effectLst/>
                        </a:rPr>
                        <a:t>7.Я очень хотел,чтобы наша группа выполнила работу правильно, оригинально</a:t>
                      </a:r>
                      <a:endParaRPr lang="ru-RU" sz="1200">
                        <a:effectLst/>
                        <a:latin typeface="Calibri"/>
                        <a:ea typeface="Calibri"/>
                        <a:cs typeface="Times New Roman"/>
                      </a:endParaRPr>
                    </a:p>
                  </a:txBody>
                  <a:tcPr marL="28575" marR="28575" marT="28575" marB="28575" anchor="ctr"/>
                </a:tc>
                <a:tc>
                  <a:txBody>
                    <a:bodyPr/>
                    <a:lstStyle/>
                    <a:p>
                      <a:pPr>
                        <a:lnSpc>
                          <a:spcPct val="115000"/>
                        </a:lnSpc>
                      </a:pPr>
                      <a:endParaRPr lang="ru-RU" sz="1200">
                        <a:effectLst/>
                        <a:latin typeface="Calibri"/>
                      </a:endParaRPr>
                    </a:p>
                  </a:txBody>
                  <a:tcPr marL="28575" marR="28575" marT="28575" marB="28575" anchor="ctr"/>
                </a:tc>
                <a:tc>
                  <a:txBody>
                    <a:bodyPr/>
                    <a:lstStyle/>
                    <a:p>
                      <a:pPr>
                        <a:lnSpc>
                          <a:spcPct val="115000"/>
                        </a:lnSpc>
                      </a:pPr>
                      <a:endParaRPr lang="ru-RU" sz="1200" dirty="0">
                        <a:effectLst/>
                        <a:latin typeface="Calibri"/>
                      </a:endParaRPr>
                    </a:p>
                  </a:txBody>
                  <a:tcPr marL="28575" marR="28575" marT="28575" marB="28575" anchor="ctr"/>
                </a:tc>
              </a:tr>
            </a:tbl>
          </a:graphicData>
        </a:graphic>
      </p:graphicFrame>
    </p:spTree>
    <p:extLst>
      <p:ext uri="{BB962C8B-B14F-4D97-AF65-F5344CB8AC3E}">
        <p14:creationId xmlns:p14="http://schemas.microsoft.com/office/powerpoint/2010/main" val="2189467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marL="274320" lvl="0" indent="-274320" algn="just">
              <a:spcBef>
                <a:spcPct val="60000"/>
              </a:spcBef>
              <a:buClr>
                <a:srgbClr val="0860A8">
                  <a:lumMod val="20000"/>
                  <a:lumOff val="80000"/>
                </a:srgbClr>
              </a:buClr>
              <a:buSzTx/>
              <a:buFont typeface="Wingdings" pitchFamily="2" charset="2"/>
              <a:buChar char="Ø"/>
              <a:defRPr/>
            </a:pPr>
            <a:r>
              <a:rPr lang="ru-RU" sz="2400" b="1" kern="0" dirty="0">
                <a:solidFill>
                  <a:srgbClr val="FF0000"/>
                </a:solidFill>
                <a:latin typeface="Arial" charset="0"/>
              </a:rPr>
              <a:t>Формирующее (внутреннее) оценивание </a:t>
            </a:r>
            <a:r>
              <a:rPr lang="ru-RU" sz="2400" kern="0" dirty="0">
                <a:solidFill>
                  <a:srgbClr val="0860A8"/>
                </a:solidFill>
                <a:latin typeface="Arial" charset="0"/>
              </a:rPr>
              <a:t>нацелено на определение индивидуальных достижений каждого учащегося и не предполагает как сравнения результатов, продемонстрированных разными учащимися, так и административных выводов по результатам обучения. </a:t>
            </a:r>
          </a:p>
          <a:p>
            <a:pPr marL="274320" lvl="0" indent="-274320">
              <a:spcBef>
                <a:spcPct val="60000"/>
              </a:spcBef>
              <a:buClr>
                <a:srgbClr val="0860A8">
                  <a:lumMod val="20000"/>
                  <a:lumOff val="80000"/>
                </a:srgbClr>
              </a:buClr>
              <a:buSzTx/>
              <a:buFont typeface="Wingdings" pitchFamily="2" charset="2"/>
              <a:buChar char="Ø"/>
              <a:defRPr/>
            </a:pPr>
            <a:r>
              <a:rPr lang="ru-RU" sz="2400" kern="0" dirty="0">
                <a:solidFill>
                  <a:srgbClr val="0860A8"/>
                </a:solidFill>
                <a:latin typeface="Arial" charset="0"/>
              </a:rPr>
              <a:t>Формирующим данный вид оценивания называется потому, что оценка ориентирована на конкретного ученика, призвана выявить пробелы в освоении учащимся элемента содержания образования с тем, чтобы восполнить их с максимальной эффективностью.</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600" b="1" kern="0" dirty="0">
                <a:solidFill>
                  <a:srgbClr val="FF0000"/>
                </a:solidFill>
                <a:effectLst/>
                <a:latin typeface="Arial" charset="0"/>
              </a:rPr>
              <a:t>Формирующее оценивание позволяет </a:t>
            </a:r>
            <a:r>
              <a:rPr lang="ru-RU" sz="2600" b="1" u="sng" kern="0" dirty="0">
                <a:solidFill>
                  <a:srgbClr val="FF0000"/>
                </a:solidFill>
                <a:effectLst/>
                <a:latin typeface="Arial" charset="0"/>
              </a:rPr>
              <a:t>учителю</a:t>
            </a:r>
            <a:r>
              <a:rPr lang="ru-RU" sz="2600" b="1" kern="0" dirty="0">
                <a:solidFill>
                  <a:srgbClr val="FF0000"/>
                </a:solidFill>
                <a:effectLst/>
                <a:latin typeface="Arial" charset="0"/>
              </a:rPr>
              <a:t>:</a:t>
            </a:r>
            <a:endParaRPr lang="ru-RU" dirty="0">
              <a:solidFill>
                <a:srgbClr val="FF0000"/>
              </a:solidFill>
            </a:endParaRPr>
          </a:p>
        </p:txBody>
      </p:sp>
      <p:sp>
        <p:nvSpPr>
          <p:cNvPr id="3" name="Содержимое 2"/>
          <p:cNvSpPr>
            <a:spLocks noGrp="1"/>
          </p:cNvSpPr>
          <p:nvPr>
            <p:ph idx="1"/>
          </p:nvPr>
        </p:nvSpPr>
        <p:spPr/>
        <p:txBody>
          <a:bodyPr>
            <a:normAutofit/>
          </a:bodyPr>
          <a:lstStyle/>
          <a:p>
            <a:pPr marL="342900" lvl="0" indent="-342900" fontAlgn="base">
              <a:spcBef>
                <a:spcPct val="60000"/>
              </a:spcBef>
              <a:spcAft>
                <a:spcPct val="0"/>
              </a:spcAft>
              <a:buClr>
                <a:srgbClr val="0860A8">
                  <a:lumMod val="20000"/>
                  <a:lumOff val="80000"/>
                </a:srgbClr>
              </a:buClr>
              <a:buSzTx/>
              <a:buFont typeface="Wingdings" charset="2"/>
              <a:buChar char="l"/>
              <a:defRPr/>
            </a:pPr>
            <a:r>
              <a:rPr lang="ru-RU" sz="2400" kern="0" dirty="0">
                <a:solidFill>
                  <a:srgbClr val="0860A8"/>
                </a:solidFill>
                <a:latin typeface="Arial" charset="0"/>
              </a:rPr>
              <a:t>четко сформулировать образовательный результат, подлежащий формированию и оценке в каждом конкретном случае, и организовать в соответствии с этим свою работу;</a:t>
            </a:r>
          </a:p>
          <a:p>
            <a:pPr marL="342900" lvl="0" indent="-342900" fontAlgn="base">
              <a:spcBef>
                <a:spcPct val="60000"/>
              </a:spcBef>
              <a:spcAft>
                <a:spcPct val="0"/>
              </a:spcAft>
              <a:buClr>
                <a:srgbClr val="0860A8">
                  <a:lumMod val="20000"/>
                  <a:lumOff val="80000"/>
                </a:srgbClr>
              </a:buClr>
              <a:buSzTx/>
              <a:buFont typeface="Wingdings" charset="2"/>
              <a:buChar char="l"/>
              <a:defRPr/>
            </a:pPr>
            <a:r>
              <a:rPr lang="ru-RU" sz="2400" kern="0" dirty="0">
                <a:solidFill>
                  <a:srgbClr val="0860A8"/>
                </a:solidFill>
                <a:latin typeface="Arial" charset="0"/>
              </a:rPr>
              <a:t> сделать учащегося субъектом образовательной и оценочной деятельности.</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3321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600" b="1" kern="0" dirty="0">
                <a:solidFill>
                  <a:srgbClr val="FF0000"/>
                </a:solidFill>
                <a:effectLst/>
                <a:latin typeface="Arial" charset="0"/>
              </a:rPr>
              <a:t>Формирующее оценивание для </a:t>
            </a:r>
            <a:r>
              <a:rPr lang="ru-RU" sz="2600" b="1" u="sng" kern="0" dirty="0">
                <a:solidFill>
                  <a:srgbClr val="FF0000"/>
                </a:solidFill>
                <a:effectLst/>
                <a:latin typeface="Arial" charset="0"/>
              </a:rPr>
              <a:t>обучающихся</a:t>
            </a:r>
            <a:endParaRPr lang="ru-RU" dirty="0">
              <a:solidFill>
                <a:srgbClr val="FF0000"/>
              </a:solidFill>
            </a:endParaRPr>
          </a:p>
        </p:txBody>
      </p:sp>
      <p:sp>
        <p:nvSpPr>
          <p:cNvPr id="3" name="Содержимое 2"/>
          <p:cNvSpPr>
            <a:spLocks noGrp="1"/>
          </p:cNvSpPr>
          <p:nvPr>
            <p:ph idx="1"/>
          </p:nvPr>
        </p:nvSpPr>
        <p:spPr/>
        <p:txBody>
          <a:bodyPr>
            <a:normAutofit/>
          </a:bodyPr>
          <a:lstStyle/>
          <a:p>
            <a:pPr marL="342900" lvl="0" indent="-342900" fontAlgn="base">
              <a:spcBef>
                <a:spcPct val="60000"/>
              </a:spcBef>
              <a:spcAft>
                <a:spcPct val="0"/>
              </a:spcAft>
              <a:buClr>
                <a:srgbClr val="0860A8">
                  <a:lumMod val="20000"/>
                  <a:lumOff val="80000"/>
                </a:srgbClr>
              </a:buClr>
              <a:buSzTx/>
              <a:buFont typeface="Wingdings" charset="2"/>
              <a:buChar char="l"/>
              <a:defRPr/>
            </a:pPr>
            <a:r>
              <a:rPr lang="ru-RU" sz="2400" kern="0" dirty="0">
                <a:solidFill>
                  <a:srgbClr val="0860A8"/>
                </a:solidFill>
                <a:latin typeface="Arial" charset="0"/>
              </a:rPr>
              <a:t>может помогать учиться на ошибках;</a:t>
            </a:r>
          </a:p>
          <a:p>
            <a:pPr marL="342900" lvl="0" indent="-342900" fontAlgn="base">
              <a:spcBef>
                <a:spcPct val="60000"/>
              </a:spcBef>
              <a:spcAft>
                <a:spcPct val="0"/>
              </a:spcAft>
              <a:buClr>
                <a:srgbClr val="0860A8">
                  <a:lumMod val="20000"/>
                  <a:lumOff val="80000"/>
                </a:srgbClr>
              </a:buClr>
              <a:buSzTx/>
              <a:buFont typeface="Wingdings" charset="2"/>
              <a:buChar char="l"/>
              <a:defRPr/>
            </a:pPr>
            <a:r>
              <a:rPr lang="ru-RU" sz="2400" kern="0" dirty="0">
                <a:solidFill>
                  <a:srgbClr val="0860A8"/>
                </a:solidFill>
                <a:latin typeface="Arial" charset="0"/>
              </a:rPr>
              <a:t>может помогать понять, что важно; </a:t>
            </a:r>
          </a:p>
          <a:p>
            <a:pPr marL="342900" lvl="0" indent="-342900" fontAlgn="base">
              <a:spcBef>
                <a:spcPct val="60000"/>
              </a:spcBef>
              <a:spcAft>
                <a:spcPct val="0"/>
              </a:spcAft>
              <a:buClr>
                <a:srgbClr val="0860A8">
                  <a:lumMod val="20000"/>
                  <a:lumOff val="80000"/>
                </a:srgbClr>
              </a:buClr>
              <a:buSzTx/>
              <a:buFont typeface="Wingdings" charset="2"/>
              <a:buChar char="l"/>
              <a:defRPr/>
            </a:pPr>
            <a:r>
              <a:rPr lang="ru-RU" sz="2400" kern="0" dirty="0">
                <a:solidFill>
                  <a:srgbClr val="0860A8"/>
                </a:solidFill>
                <a:latin typeface="Arial" charset="0"/>
              </a:rPr>
              <a:t>может помогать понять, что у них получается;</a:t>
            </a:r>
          </a:p>
          <a:p>
            <a:pPr marL="342900" lvl="0" indent="-342900" fontAlgn="base">
              <a:spcBef>
                <a:spcPct val="60000"/>
              </a:spcBef>
              <a:spcAft>
                <a:spcPct val="0"/>
              </a:spcAft>
              <a:buClr>
                <a:srgbClr val="0860A8">
                  <a:lumMod val="20000"/>
                  <a:lumOff val="80000"/>
                </a:srgbClr>
              </a:buClr>
              <a:buSzTx/>
              <a:buFont typeface="Wingdings" charset="2"/>
              <a:buChar char="l"/>
              <a:defRPr/>
            </a:pPr>
            <a:r>
              <a:rPr lang="ru-RU" sz="2400" kern="0" dirty="0">
                <a:solidFill>
                  <a:srgbClr val="0860A8"/>
                </a:solidFill>
                <a:latin typeface="Arial" charset="0"/>
              </a:rPr>
              <a:t>может помогать обнаруживать, что они не знают;</a:t>
            </a:r>
          </a:p>
          <a:p>
            <a:pPr marL="342900" lvl="0" indent="-342900" fontAlgn="base">
              <a:spcBef>
                <a:spcPct val="60000"/>
              </a:spcBef>
              <a:spcAft>
                <a:spcPct val="0"/>
              </a:spcAft>
              <a:buClr>
                <a:srgbClr val="0860A8">
                  <a:lumMod val="20000"/>
                  <a:lumOff val="80000"/>
                </a:srgbClr>
              </a:buClr>
              <a:buSzTx/>
              <a:buFont typeface="Wingdings" charset="2"/>
              <a:buChar char="l"/>
              <a:defRPr/>
            </a:pPr>
            <a:r>
              <a:rPr lang="ru-RU" sz="2400" kern="0" dirty="0">
                <a:solidFill>
                  <a:srgbClr val="0860A8"/>
                </a:solidFill>
                <a:latin typeface="Arial" charset="0"/>
              </a:rPr>
              <a:t>может помогать обнаруживать, что они не умеют делать;</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rgbClr val="FF0000"/>
                </a:solidFill>
              </a:rPr>
              <a:t>Общие </a:t>
            </a:r>
            <a:r>
              <a:rPr lang="ru-RU" dirty="0" smtClean="0">
                <a:solidFill>
                  <a:srgbClr val="FF0000"/>
                </a:solidFill>
              </a:rPr>
              <a:t>принципы</a:t>
            </a:r>
            <a:r>
              <a:rPr lang="en-US" dirty="0" smtClean="0">
                <a:solidFill>
                  <a:srgbClr val="FF0000"/>
                </a:solidFill>
              </a:rPr>
              <a:t> </a:t>
            </a:r>
            <a:r>
              <a:rPr lang="ru-RU" dirty="0" smtClean="0">
                <a:solidFill>
                  <a:srgbClr val="FF0000"/>
                </a:solidFill>
              </a:rPr>
              <a:t>формирующей оценки</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Содержимое 2"/>
          <p:cNvSpPr>
            <a:spLocks noGrp="1"/>
          </p:cNvSpPr>
          <p:nvPr>
            <p:ph idx="1"/>
          </p:nvPr>
        </p:nvSpPr>
        <p:spPr/>
        <p:txBody>
          <a:bodyPr>
            <a:normAutofit/>
          </a:bodyPr>
          <a:lstStyle/>
          <a:p>
            <a:pPr marL="381000" lvl="0" indent="-381000" fontAlgn="base">
              <a:spcBef>
                <a:spcPct val="50000"/>
              </a:spcBef>
              <a:spcAft>
                <a:spcPct val="0"/>
              </a:spcAft>
              <a:buClrTx/>
              <a:buSzTx/>
              <a:buNone/>
              <a:defRPr/>
            </a:pPr>
            <a:endParaRPr lang="en-GB" sz="1000" b="1" dirty="0">
              <a:solidFill>
                <a:srgbClr val="0860A8"/>
              </a:solidFill>
              <a:latin typeface="Arial" charset="0"/>
              <a:cs typeface="Arial" charset="0"/>
            </a:endParaRPr>
          </a:p>
          <a:p>
            <a:pPr marL="514350" lvl="0" indent="-514350">
              <a:spcBef>
                <a:spcPct val="0"/>
              </a:spcBef>
              <a:buClr>
                <a:srgbClr val="0860A8">
                  <a:lumMod val="20000"/>
                  <a:lumOff val="80000"/>
                </a:srgbClr>
              </a:buClr>
              <a:buSzTx/>
              <a:buFont typeface="Arial" pitchFamily="34" charset="0"/>
              <a:buChar char="•"/>
              <a:defRPr/>
            </a:pPr>
            <a:r>
              <a:rPr lang="ru-RU" sz="2400" dirty="0">
                <a:solidFill>
                  <a:srgbClr val="0860A8"/>
                </a:solidFill>
                <a:latin typeface="Arial" charset="0"/>
                <a:cs typeface="Arial" charset="0"/>
              </a:rPr>
              <a:t>Учитель регулярно обеспечивает обратную связь, предоставляя учащимся комментарии, замечания по поводу их деятельности.</a:t>
            </a:r>
          </a:p>
          <a:p>
            <a:pPr marL="571500" lvl="0" indent="-571500" algn="just" fontAlgn="base">
              <a:spcBef>
                <a:spcPct val="50000"/>
              </a:spcBef>
              <a:spcAft>
                <a:spcPct val="0"/>
              </a:spcAft>
              <a:buClrTx/>
              <a:buSzTx/>
              <a:buFontTx/>
              <a:buChar char="•"/>
              <a:defRPr/>
            </a:pPr>
            <a:r>
              <a:rPr lang="ru-RU" sz="2400" dirty="0">
                <a:solidFill>
                  <a:srgbClr val="0860A8"/>
                </a:solidFill>
                <a:latin typeface="Arial" charset="0"/>
                <a:cs typeface="Arial" charset="0"/>
              </a:rPr>
              <a:t>Обратная связь должна побуждать к размышлениям и помогать измениться как ученику, так и учителю</a:t>
            </a:r>
            <a:r>
              <a:rPr lang="en-GB" sz="2400" dirty="0">
                <a:solidFill>
                  <a:srgbClr val="0860A8"/>
                </a:solidFill>
                <a:latin typeface="Arial" charset="0"/>
                <a:cs typeface="Arial" charset="0"/>
              </a:rPr>
              <a:t>.</a:t>
            </a:r>
          </a:p>
          <a:p>
            <a:pPr marL="571500" lvl="0" indent="-571500" fontAlgn="base">
              <a:spcBef>
                <a:spcPct val="50000"/>
              </a:spcBef>
              <a:spcAft>
                <a:spcPct val="0"/>
              </a:spcAft>
              <a:buClrTx/>
              <a:buSzTx/>
              <a:buFontTx/>
              <a:buChar char="•"/>
              <a:defRPr/>
            </a:pPr>
            <a:r>
              <a:rPr lang="ru-RU" sz="2400" dirty="0">
                <a:solidFill>
                  <a:srgbClr val="0860A8"/>
                </a:solidFill>
                <a:latin typeface="Arial" charset="0"/>
                <a:cs typeface="Arial" charset="0"/>
              </a:rPr>
              <a:t>Критерии (цели/результаты обучения) доводятся до учащихся</a:t>
            </a:r>
            <a:r>
              <a:rPr lang="en-GB" sz="2400" dirty="0">
                <a:solidFill>
                  <a:srgbClr val="0860A8"/>
                </a:solidFill>
                <a:latin typeface="Arial" charset="0"/>
                <a:cs typeface="Arial" charset="0"/>
              </a:rPr>
              <a:t>.</a:t>
            </a:r>
          </a:p>
          <a:p>
            <a:pPr marL="571500" lvl="0" indent="-571500" fontAlgn="base">
              <a:spcBef>
                <a:spcPct val="50000"/>
              </a:spcBef>
              <a:spcAft>
                <a:spcPct val="0"/>
              </a:spcAft>
              <a:buClrTx/>
              <a:buSzTx/>
              <a:buFontTx/>
              <a:buChar char="•"/>
              <a:defRPr/>
            </a:pPr>
            <a:r>
              <a:rPr lang="ru-RU" sz="2400" dirty="0">
                <a:solidFill>
                  <a:srgbClr val="0860A8"/>
                </a:solidFill>
                <a:latin typeface="Arial" charset="0"/>
                <a:cs typeface="Arial" charset="0"/>
              </a:rPr>
              <a:t>Оценка учениками собственных результатов и оценка их достижений одноклассниками</a:t>
            </a:r>
            <a:r>
              <a:rPr lang="en-GB" sz="2400" dirty="0">
                <a:solidFill>
                  <a:srgbClr val="0860A8"/>
                </a:solidFill>
                <a:latin typeface="Arial" charset="0"/>
                <a:cs typeface="Arial" charset="0"/>
              </a:rPr>
              <a:t>.</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rgbClr val="FF0000"/>
                </a:solidFill>
              </a:rPr>
              <a:t>Принципы для учителей</a:t>
            </a:r>
            <a:br>
              <a:rPr lang="ru-RU" dirty="0">
                <a:solidFill>
                  <a:srgbClr val="FF0000"/>
                </a:solidFill>
              </a:rPr>
            </a:br>
            <a:endParaRPr lang="ru-RU" dirty="0">
              <a:solidFill>
                <a:srgbClr val="FF0000"/>
              </a:solidFill>
            </a:endParaRPr>
          </a:p>
        </p:txBody>
      </p:sp>
      <p:sp>
        <p:nvSpPr>
          <p:cNvPr id="3" name="Содержимое 2"/>
          <p:cNvSpPr>
            <a:spLocks noGrp="1"/>
          </p:cNvSpPr>
          <p:nvPr>
            <p:ph idx="1"/>
          </p:nvPr>
        </p:nvSpPr>
        <p:spPr/>
        <p:txBody>
          <a:bodyPr>
            <a:normAutofit lnSpcReduction="10000"/>
          </a:bodyPr>
          <a:lstStyle/>
          <a:p>
            <a:pPr marL="0" lvl="0" indent="0" fontAlgn="base">
              <a:spcBef>
                <a:spcPct val="50000"/>
              </a:spcBef>
              <a:spcAft>
                <a:spcPct val="0"/>
              </a:spcAft>
              <a:buClrTx/>
              <a:buSzTx/>
              <a:buNone/>
            </a:pPr>
            <a:endParaRPr lang="en-GB" sz="1000" b="1" dirty="0">
              <a:solidFill>
                <a:srgbClr val="0860A8"/>
              </a:solidFill>
              <a:latin typeface="Arial" charset="0"/>
              <a:cs typeface="Arial" charset="0"/>
            </a:endParaRPr>
          </a:p>
          <a:p>
            <a:pPr marL="0" lvl="0" indent="0" algn="just" fontAlgn="base">
              <a:spcBef>
                <a:spcPct val="50000"/>
              </a:spcBef>
              <a:spcAft>
                <a:spcPct val="0"/>
              </a:spcAft>
              <a:buClrTx/>
              <a:buSzTx/>
              <a:buFontTx/>
              <a:buChar char="•"/>
            </a:pPr>
            <a:r>
              <a:rPr lang="ru-RU" sz="2200" dirty="0">
                <a:solidFill>
                  <a:srgbClr val="0860A8"/>
                </a:solidFill>
                <a:latin typeface="Arial" charset="0"/>
                <a:cs typeface="Arial" charset="0"/>
              </a:rPr>
              <a:t>Учителя избирательно подходят к аспектам, по которым они предоставляют комментарии</a:t>
            </a:r>
            <a:r>
              <a:rPr lang="en-GB" sz="2200" dirty="0">
                <a:solidFill>
                  <a:srgbClr val="0860A8"/>
                </a:solidFill>
                <a:latin typeface="Arial" charset="0"/>
                <a:cs typeface="Arial" charset="0"/>
              </a:rPr>
              <a:t>;</a:t>
            </a:r>
            <a:endParaRPr lang="ru-RU" sz="2200" dirty="0">
              <a:solidFill>
                <a:srgbClr val="0860A8"/>
              </a:solidFill>
              <a:latin typeface="Arial" charset="0"/>
              <a:cs typeface="Arial" charset="0"/>
            </a:endParaRPr>
          </a:p>
          <a:p>
            <a:pPr marL="0" lvl="0" indent="0" algn="just" fontAlgn="base">
              <a:spcBef>
                <a:spcPct val="50000"/>
              </a:spcBef>
              <a:spcAft>
                <a:spcPct val="0"/>
              </a:spcAft>
              <a:buClrTx/>
              <a:buSzTx/>
              <a:buFontTx/>
              <a:buChar char="•"/>
            </a:pPr>
            <a:r>
              <a:rPr lang="ru-RU" sz="2200" dirty="0">
                <a:solidFill>
                  <a:srgbClr val="0860A8"/>
                </a:solidFill>
                <a:latin typeface="Arial" charset="0"/>
                <a:cs typeface="Arial" charset="0"/>
              </a:rPr>
              <a:t> Учащиеся должны получать чёткие указания относительно того, что они достигли и того, как улучшить свои результаты</a:t>
            </a:r>
            <a:r>
              <a:rPr lang="en-GB" sz="2200" dirty="0">
                <a:solidFill>
                  <a:srgbClr val="0860A8"/>
                </a:solidFill>
                <a:latin typeface="Arial" charset="0"/>
                <a:cs typeface="Arial" charset="0"/>
              </a:rPr>
              <a:t>.</a:t>
            </a:r>
          </a:p>
          <a:p>
            <a:pPr marL="0" lvl="0" indent="0" fontAlgn="base">
              <a:spcBef>
                <a:spcPct val="50000"/>
              </a:spcBef>
              <a:spcAft>
                <a:spcPct val="0"/>
              </a:spcAft>
              <a:buClrTx/>
              <a:buSzTx/>
              <a:buFontTx/>
              <a:buChar char="•"/>
            </a:pPr>
            <a:r>
              <a:rPr lang="ru-RU" sz="2200" dirty="0">
                <a:solidFill>
                  <a:srgbClr val="0860A8"/>
                </a:solidFill>
                <a:latin typeface="Arial" charset="0"/>
                <a:cs typeface="Arial" charset="0"/>
              </a:rPr>
              <a:t>Учителя комментируют конкретные, положительные стороны работы ученика;</a:t>
            </a:r>
            <a:endParaRPr lang="en-GB" sz="2200" dirty="0">
              <a:solidFill>
                <a:srgbClr val="0860A8"/>
              </a:solidFill>
              <a:latin typeface="Arial" charset="0"/>
              <a:cs typeface="Arial" charset="0"/>
            </a:endParaRPr>
          </a:p>
          <a:p>
            <a:pPr marL="0" lvl="0" indent="0" algn="just" fontAlgn="base">
              <a:spcBef>
                <a:spcPct val="50000"/>
              </a:spcBef>
              <a:spcAft>
                <a:spcPct val="0"/>
              </a:spcAft>
              <a:buClrTx/>
              <a:buSzTx/>
              <a:buFontTx/>
              <a:buChar char="•"/>
            </a:pPr>
            <a:r>
              <a:rPr lang="ru-RU" sz="2200" dirty="0">
                <a:solidFill>
                  <a:srgbClr val="0860A8"/>
                </a:solidFill>
                <a:latin typeface="Arial" charset="0"/>
                <a:cs typeface="Arial" charset="0"/>
              </a:rPr>
              <a:t>Учителя отмечают усилия и качество, - не обтекаемо и не в общих чертах, а связывая усилия с приобретением конкретных навыков или понимания;</a:t>
            </a:r>
            <a:endParaRPr lang="en-GB" sz="2200" dirty="0">
              <a:solidFill>
                <a:srgbClr val="0860A8"/>
              </a:solidFill>
              <a:latin typeface="Arial" charset="0"/>
              <a:cs typeface="Arial" charset="0"/>
            </a:endParaRPr>
          </a:p>
          <a:p>
            <a:pPr marL="0" lvl="0" indent="0" algn="just" fontAlgn="base">
              <a:spcBef>
                <a:spcPct val="50000"/>
              </a:spcBef>
              <a:spcAft>
                <a:spcPct val="0"/>
              </a:spcAft>
              <a:buClrTx/>
              <a:buSzTx/>
              <a:buFontTx/>
              <a:buChar char="•"/>
            </a:pPr>
            <a:r>
              <a:rPr lang="ru-RU" sz="2200" dirty="0">
                <a:solidFill>
                  <a:srgbClr val="0860A8"/>
                </a:solidFill>
                <a:latin typeface="Arial" charset="0"/>
                <a:cs typeface="Arial" charset="0"/>
              </a:rPr>
              <a:t>Учителя используют информацию для коррекции планов обучения на будущее</a:t>
            </a:r>
            <a:r>
              <a:rPr lang="en-GB" sz="2200" dirty="0">
                <a:solidFill>
                  <a:srgbClr val="0860A8"/>
                </a:solidFill>
                <a:latin typeface="Arial" charset="0"/>
                <a:cs typeface="Arial" charset="0"/>
              </a:rPr>
              <a:t>.</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rgbClr val="FF0000"/>
                </a:solidFill>
              </a:rPr>
              <a:t>Принципы для учеников</a:t>
            </a:r>
            <a:br>
              <a:rPr lang="ru-RU" dirty="0">
                <a:solidFill>
                  <a:srgbClr val="FF0000"/>
                </a:solidFill>
              </a:rPr>
            </a:br>
            <a:endParaRPr lang="ru-RU" dirty="0">
              <a:solidFill>
                <a:srgbClr val="FF0000"/>
              </a:solidFill>
            </a:endParaRPr>
          </a:p>
        </p:txBody>
      </p:sp>
      <p:sp>
        <p:nvSpPr>
          <p:cNvPr id="3" name="Содержимое 2"/>
          <p:cNvSpPr>
            <a:spLocks noGrp="1"/>
          </p:cNvSpPr>
          <p:nvPr>
            <p:ph idx="1"/>
          </p:nvPr>
        </p:nvSpPr>
        <p:spPr/>
        <p:txBody>
          <a:bodyPr>
            <a:normAutofit/>
          </a:bodyPr>
          <a:lstStyle/>
          <a:p>
            <a:pPr marL="0" lvl="0" indent="0" algn="just" fontAlgn="base">
              <a:spcBef>
                <a:spcPct val="50000"/>
              </a:spcBef>
              <a:spcAft>
                <a:spcPct val="0"/>
              </a:spcAft>
              <a:buClrTx/>
              <a:buSzTx/>
              <a:buFontTx/>
              <a:buChar char="•"/>
            </a:pPr>
            <a:r>
              <a:rPr lang="ru-RU" sz="2400" dirty="0">
                <a:solidFill>
                  <a:srgbClr val="0860A8"/>
                </a:solidFill>
                <a:latin typeface="Arial" charset="0"/>
                <a:cs typeface="Arial" charset="0"/>
              </a:rPr>
              <a:t>Приветствуются комментарии и оценка учениками своей работы до её сдачи и последующего обсуждения с учителем</a:t>
            </a:r>
            <a:r>
              <a:rPr lang="en-GB" sz="2400" dirty="0">
                <a:solidFill>
                  <a:srgbClr val="0860A8"/>
                </a:solidFill>
                <a:latin typeface="Arial" charset="0"/>
                <a:cs typeface="Arial" charset="0"/>
              </a:rPr>
              <a:t>;</a:t>
            </a:r>
            <a:endParaRPr lang="ru-RU" sz="2400" dirty="0">
              <a:solidFill>
                <a:srgbClr val="0860A8"/>
              </a:solidFill>
              <a:latin typeface="Arial" charset="0"/>
              <a:cs typeface="Arial" charset="0"/>
            </a:endParaRPr>
          </a:p>
          <a:p>
            <a:pPr marL="0" lvl="0" indent="0" algn="just" fontAlgn="base">
              <a:spcBef>
                <a:spcPct val="50000"/>
              </a:spcBef>
              <a:spcAft>
                <a:spcPct val="0"/>
              </a:spcAft>
              <a:buClrTx/>
              <a:buSzTx/>
              <a:buFontTx/>
              <a:buChar char="•"/>
            </a:pPr>
            <a:r>
              <a:rPr lang="ru-RU" sz="2400" dirty="0">
                <a:solidFill>
                  <a:srgbClr val="0860A8"/>
                </a:solidFill>
                <a:latin typeface="Arial" charset="0"/>
                <a:cs typeface="Arial" charset="0"/>
              </a:rPr>
              <a:t>Мотивация учащихся: они должны понимать цели обучения и разделять стремление достичь их;</a:t>
            </a:r>
            <a:endParaRPr lang="en-GB" sz="2400" dirty="0">
              <a:solidFill>
                <a:srgbClr val="0860A8"/>
              </a:solidFill>
              <a:latin typeface="Arial" charset="0"/>
              <a:cs typeface="Arial" charset="0"/>
            </a:endParaRPr>
          </a:p>
          <a:p>
            <a:pPr marL="0" lvl="0" indent="0" algn="just" fontAlgn="base">
              <a:spcBef>
                <a:spcPct val="50000"/>
              </a:spcBef>
              <a:spcAft>
                <a:spcPct val="0"/>
              </a:spcAft>
              <a:buClrTx/>
              <a:buSzTx/>
              <a:buFontTx/>
              <a:buChar char="•"/>
            </a:pPr>
            <a:r>
              <a:rPr lang="ru-RU" sz="2400" dirty="0">
                <a:solidFill>
                  <a:srgbClr val="0860A8"/>
                </a:solidFill>
                <a:latin typeface="Arial" charset="0"/>
                <a:cs typeface="Arial" charset="0"/>
              </a:rPr>
              <a:t>Ученики заслуживают похвалы, когда в собственных комментариях делают упор на учебные цели задания</a:t>
            </a:r>
            <a:r>
              <a:rPr lang="en-GB" sz="2400" dirty="0">
                <a:solidFill>
                  <a:srgbClr val="0860A8"/>
                </a:solidFill>
                <a:latin typeface="Arial" charset="0"/>
                <a:cs typeface="Arial" charset="0"/>
              </a:rPr>
              <a:t>;</a:t>
            </a:r>
          </a:p>
          <a:p>
            <a:pPr marL="0" lvl="0" indent="0" algn="just" fontAlgn="base">
              <a:spcBef>
                <a:spcPct val="50000"/>
              </a:spcBef>
              <a:spcAft>
                <a:spcPct val="0"/>
              </a:spcAft>
              <a:buClrTx/>
              <a:buSzTx/>
              <a:buFontTx/>
              <a:buChar char="•"/>
            </a:pPr>
            <a:r>
              <a:rPr lang="ru-RU" sz="2400" dirty="0">
                <a:solidFill>
                  <a:srgbClr val="0860A8"/>
                </a:solidFill>
                <a:latin typeface="Arial" charset="0"/>
                <a:cs typeface="Arial" charset="0"/>
              </a:rPr>
              <a:t>Ученикам даётся время, чтобы предпринять необходимые действия с учётом комментариев в отношении своей работы</a:t>
            </a:r>
            <a:r>
              <a:rPr lang="ru-RU" sz="1800" dirty="0">
                <a:solidFill>
                  <a:srgbClr val="0860A8"/>
                </a:solidFill>
                <a:latin typeface="Arial" charset="0"/>
                <a:cs typeface="Arial" charset="0"/>
              </a:rPr>
              <a:t>.</a:t>
            </a:r>
            <a:endParaRPr lang="en-GB" sz="1800" dirty="0">
              <a:solidFill>
                <a:srgbClr val="0860A8"/>
              </a:solidFill>
              <a:latin typeface="Arial" charset="0"/>
              <a:cs typeface="Arial" charset="0"/>
            </a:endParaRP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268760"/>
            <a:ext cx="7498080" cy="4248472"/>
          </a:xfrm>
        </p:spPr>
        <p:txBody>
          <a:bodyPr>
            <a:normAutofit fontScale="90000"/>
          </a:bodyPr>
          <a:lstStyle/>
          <a:p>
            <a:pPr lvl="0" fontAlgn="base">
              <a:spcAft>
                <a:spcPct val="0"/>
              </a:spcAft>
              <a:tabLst>
                <a:tab pos="228600" algn="l"/>
              </a:tabLst>
            </a:pPr>
            <a:r>
              <a:rPr lang="ru-RU" sz="2800" dirty="0">
                <a:solidFill>
                  <a:srgbClr val="0860A8"/>
                </a:solidFill>
                <a:effectLst/>
                <a:latin typeface="Arial" charset="0"/>
                <a:ea typeface="+mn-ea"/>
                <a:cs typeface="Arial" charset="0"/>
              </a:rPr>
              <a:t>Использование целей обучения для проведения формирующей оценки</a:t>
            </a:r>
            <a:r>
              <a:rPr lang="en-GB" sz="2800" dirty="0">
                <a:solidFill>
                  <a:srgbClr val="0860A8"/>
                </a:solidFill>
                <a:effectLst/>
                <a:latin typeface="Times New Roman" pitchFamily="18" charset="0"/>
                <a:ea typeface="+mn-ea"/>
                <a:cs typeface="Times New Roman" pitchFamily="18" charset="0"/>
              </a:rPr>
              <a:t/>
            </a:r>
            <a:br>
              <a:rPr lang="en-GB" sz="2800" dirty="0">
                <a:solidFill>
                  <a:srgbClr val="0860A8"/>
                </a:solidFill>
                <a:effectLst/>
                <a:latin typeface="Times New Roman" pitchFamily="18" charset="0"/>
                <a:ea typeface="+mn-ea"/>
                <a:cs typeface="Times New Roman" pitchFamily="18" charset="0"/>
              </a:rPr>
            </a:br>
            <a:r>
              <a:rPr lang="en-GB" sz="2400" dirty="0">
                <a:solidFill>
                  <a:srgbClr val="0860A8"/>
                </a:solidFill>
                <a:effectLst/>
                <a:latin typeface="Arial" charset="0"/>
                <a:ea typeface="+mn-ea"/>
                <a:cs typeface="Arial" charset="0"/>
              </a:rPr>
              <a:t> </a:t>
            </a:r>
            <a:r>
              <a:rPr lang="ru-RU" sz="2400" dirty="0" smtClean="0">
                <a:solidFill>
                  <a:srgbClr val="0860A8"/>
                </a:solidFill>
                <a:effectLst/>
                <a:latin typeface="Arial" charset="0"/>
                <a:ea typeface="+mn-ea"/>
                <a:cs typeface="Arial" charset="0"/>
              </a:rPr>
              <a:t/>
            </a:r>
            <a:br>
              <a:rPr lang="ru-RU" sz="2400" dirty="0" smtClean="0">
                <a:solidFill>
                  <a:srgbClr val="0860A8"/>
                </a:solidFill>
                <a:effectLst/>
                <a:latin typeface="Arial" charset="0"/>
                <a:ea typeface="+mn-ea"/>
                <a:cs typeface="Arial" charset="0"/>
              </a:rPr>
            </a:br>
            <a:r>
              <a:rPr lang="en-GB" sz="1800" dirty="0">
                <a:solidFill>
                  <a:srgbClr val="0860A8"/>
                </a:solidFill>
                <a:effectLst/>
                <a:latin typeface="Times New Roman" pitchFamily="18" charset="0"/>
                <a:ea typeface="+mn-ea"/>
                <a:cs typeface="Times New Roman" pitchFamily="18" charset="0"/>
              </a:rPr>
              <a:t/>
            </a:r>
            <a:br>
              <a:rPr lang="en-GB" sz="1800" dirty="0">
                <a:solidFill>
                  <a:srgbClr val="0860A8"/>
                </a:solidFill>
                <a:effectLst/>
                <a:latin typeface="Times New Roman" pitchFamily="18" charset="0"/>
                <a:ea typeface="+mn-ea"/>
                <a:cs typeface="Times New Roman" pitchFamily="18" charset="0"/>
              </a:rPr>
            </a:br>
            <a:r>
              <a:rPr lang="en-GB" sz="2400" dirty="0">
                <a:solidFill>
                  <a:srgbClr val="0860A8"/>
                </a:solidFill>
                <a:effectLst/>
                <a:latin typeface="Arial" charset="0"/>
                <a:ea typeface="+mn-ea"/>
                <a:cs typeface="Arial" charset="0"/>
              </a:rPr>
              <a:t>	</a:t>
            </a:r>
            <a:r>
              <a:rPr lang="ru-RU" sz="2000" dirty="0">
                <a:solidFill>
                  <a:srgbClr val="0860A8"/>
                </a:solidFill>
                <a:effectLst/>
                <a:latin typeface="Arial" charset="0"/>
                <a:ea typeface="+mn-ea"/>
                <a:cs typeface="Arial" charset="0"/>
              </a:rPr>
              <a:t>Выявить цели обучения, намеченные на урок</a:t>
            </a:r>
            <a:r>
              <a:rPr lang="en-GB" sz="2000" dirty="0">
                <a:solidFill>
                  <a:srgbClr val="0860A8"/>
                </a:solidFill>
                <a:effectLst/>
                <a:latin typeface="Arial" charset="0"/>
                <a:ea typeface="+mn-ea"/>
                <a:cs typeface="Arial" charset="0"/>
              </a:rPr>
              <a:t>.</a:t>
            </a:r>
            <a:br>
              <a:rPr lang="en-GB" sz="2000" dirty="0">
                <a:solidFill>
                  <a:srgbClr val="0860A8"/>
                </a:solidFill>
                <a:effectLst/>
                <a:latin typeface="Arial" charset="0"/>
                <a:ea typeface="+mn-ea"/>
                <a:cs typeface="Arial" charset="0"/>
              </a:rPr>
            </a:br>
            <a:r>
              <a:rPr lang="en-GB" sz="2000" dirty="0">
                <a:solidFill>
                  <a:srgbClr val="0860A8"/>
                </a:solidFill>
                <a:effectLst/>
                <a:latin typeface="Times New Roman" pitchFamily="18" charset="0"/>
                <a:ea typeface="+mn-ea"/>
                <a:cs typeface="Times New Roman" pitchFamily="18" charset="0"/>
              </a:rPr>
              <a:t/>
            </a:r>
            <a:br>
              <a:rPr lang="en-GB" sz="2000" dirty="0">
                <a:solidFill>
                  <a:srgbClr val="0860A8"/>
                </a:solidFill>
                <a:effectLst/>
                <a:latin typeface="Times New Roman" pitchFamily="18" charset="0"/>
                <a:ea typeface="+mn-ea"/>
                <a:cs typeface="Times New Roman" pitchFamily="18" charset="0"/>
              </a:rPr>
            </a:br>
            <a:r>
              <a:rPr lang="en-GB" sz="2000" dirty="0">
                <a:solidFill>
                  <a:srgbClr val="0860A8"/>
                </a:solidFill>
                <a:effectLst/>
                <a:latin typeface="Arial" charset="0"/>
                <a:ea typeface="+mn-ea"/>
                <a:cs typeface="Arial" charset="0"/>
              </a:rPr>
              <a:t>	</a:t>
            </a:r>
            <a:r>
              <a:rPr lang="ru-RU" sz="2000" dirty="0">
                <a:solidFill>
                  <a:srgbClr val="0860A8"/>
                </a:solidFill>
                <a:effectLst/>
                <a:latin typeface="Arial" charset="0"/>
                <a:ea typeface="+mn-ea"/>
                <a:cs typeface="Arial" charset="0"/>
              </a:rPr>
              <a:t>Отметить возможности для учеников продемонстрировать достижение этих целей</a:t>
            </a:r>
            <a:r>
              <a:rPr lang="en-GB" sz="2000" dirty="0">
                <a:solidFill>
                  <a:srgbClr val="0860A8"/>
                </a:solidFill>
                <a:effectLst/>
                <a:latin typeface="Arial" charset="0"/>
                <a:ea typeface="+mn-ea"/>
                <a:cs typeface="Arial" charset="0"/>
              </a:rPr>
              <a:t>.</a:t>
            </a:r>
            <a:br>
              <a:rPr lang="en-GB" sz="2000" dirty="0">
                <a:solidFill>
                  <a:srgbClr val="0860A8"/>
                </a:solidFill>
                <a:effectLst/>
                <a:latin typeface="Arial" charset="0"/>
                <a:ea typeface="+mn-ea"/>
                <a:cs typeface="Arial" charset="0"/>
              </a:rPr>
            </a:br>
            <a:r>
              <a:rPr lang="en-GB" sz="2000" dirty="0">
                <a:solidFill>
                  <a:srgbClr val="0860A8"/>
                </a:solidFill>
                <a:effectLst/>
                <a:latin typeface="Times New Roman" pitchFamily="18" charset="0"/>
                <a:ea typeface="+mn-ea"/>
                <a:cs typeface="Times New Roman" pitchFamily="18" charset="0"/>
              </a:rPr>
              <a:t/>
            </a:r>
            <a:br>
              <a:rPr lang="en-GB" sz="2000" dirty="0">
                <a:solidFill>
                  <a:srgbClr val="0860A8"/>
                </a:solidFill>
                <a:effectLst/>
                <a:latin typeface="Times New Roman" pitchFamily="18" charset="0"/>
                <a:ea typeface="+mn-ea"/>
                <a:cs typeface="Times New Roman" pitchFamily="18" charset="0"/>
              </a:rPr>
            </a:br>
            <a:r>
              <a:rPr lang="en-GB" sz="2000" dirty="0">
                <a:solidFill>
                  <a:srgbClr val="0860A8"/>
                </a:solidFill>
                <a:effectLst/>
                <a:latin typeface="Arial" charset="0"/>
                <a:ea typeface="+mn-ea"/>
                <a:cs typeface="Arial" charset="0"/>
              </a:rPr>
              <a:t>	</a:t>
            </a:r>
            <a:r>
              <a:rPr lang="ru-RU" sz="2000" dirty="0">
                <a:solidFill>
                  <a:srgbClr val="0860A8"/>
                </a:solidFill>
                <a:effectLst/>
                <a:latin typeface="Arial" charset="0"/>
                <a:ea typeface="+mn-ea"/>
                <a:cs typeface="Arial" charset="0"/>
              </a:rPr>
              <a:t>Акцентировать результат, стараясь найти свидетельства достижения целей</a:t>
            </a:r>
            <a:r>
              <a:rPr lang="en-GB" sz="2000" dirty="0">
                <a:solidFill>
                  <a:srgbClr val="0860A8"/>
                </a:solidFill>
                <a:effectLst/>
                <a:latin typeface="Arial" charset="0"/>
                <a:ea typeface="+mn-ea"/>
                <a:cs typeface="Arial" charset="0"/>
              </a:rPr>
              <a:t>.</a:t>
            </a:r>
            <a:br>
              <a:rPr lang="en-GB" sz="2000" dirty="0">
                <a:solidFill>
                  <a:srgbClr val="0860A8"/>
                </a:solidFill>
                <a:effectLst/>
                <a:latin typeface="Arial" charset="0"/>
                <a:ea typeface="+mn-ea"/>
                <a:cs typeface="Arial" charset="0"/>
              </a:rPr>
            </a:br>
            <a:r>
              <a:rPr lang="en-GB" sz="2000" dirty="0">
                <a:solidFill>
                  <a:srgbClr val="0860A8"/>
                </a:solidFill>
                <a:effectLst/>
                <a:latin typeface="Times New Roman" pitchFamily="18" charset="0"/>
                <a:ea typeface="+mn-ea"/>
                <a:cs typeface="Times New Roman" pitchFamily="18" charset="0"/>
              </a:rPr>
              <a:t/>
            </a:r>
            <a:br>
              <a:rPr lang="en-GB" sz="2000" dirty="0">
                <a:solidFill>
                  <a:srgbClr val="0860A8"/>
                </a:solidFill>
                <a:effectLst/>
                <a:latin typeface="Times New Roman" pitchFamily="18" charset="0"/>
                <a:ea typeface="+mn-ea"/>
                <a:cs typeface="Times New Roman" pitchFamily="18" charset="0"/>
              </a:rPr>
            </a:br>
            <a:r>
              <a:rPr lang="en-GB" sz="2000" dirty="0">
                <a:solidFill>
                  <a:srgbClr val="0860A8"/>
                </a:solidFill>
                <a:effectLst/>
                <a:latin typeface="Arial" charset="0"/>
                <a:ea typeface="+mn-ea"/>
                <a:cs typeface="Arial" charset="0"/>
              </a:rPr>
              <a:t>	</a:t>
            </a:r>
            <a:r>
              <a:rPr lang="ru-RU" sz="2000" dirty="0">
                <a:solidFill>
                  <a:srgbClr val="0860A8"/>
                </a:solidFill>
                <a:effectLst/>
                <a:latin typeface="Arial" charset="0"/>
                <a:ea typeface="+mn-ea"/>
                <a:cs typeface="Arial" charset="0"/>
              </a:rPr>
              <a:t>Предоставить ученикам возможность обсудить результаты осуществлённых действий</a:t>
            </a:r>
            <a:r>
              <a:rPr lang="en-GB" sz="2000" dirty="0">
                <a:solidFill>
                  <a:srgbClr val="0860A8"/>
                </a:solidFill>
                <a:effectLst/>
                <a:latin typeface="Arial" charset="0"/>
                <a:ea typeface="+mn-ea"/>
                <a:cs typeface="Arial" charset="0"/>
              </a:rPr>
              <a:t>.</a:t>
            </a:r>
            <a:br>
              <a:rPr lang="en-GB" sz="2000" dirty="0">
                <a:solidFill>
                  <a:srgbClr val="0860A8"/>
                </a:solidFill>
                <a:effectLst/>
                <a:latin typeface="Arial" charset="0"/>
                <a:ea typeface="+mn-ea"/>
                <a:cs typeface="Arial" charset="0"/>
              </a:rPr>
            </a:br>
            <a:r>
              <a:rPr lang="en-GB" sz="2000" dirty="0">
                <a:solidFill>
                  <a:srgbClr val="0860A8"/>
                </a:solidFill>
                <a:effectLst/>
                <a:latin typeface="Times New Roman" pitchFamily="18" charset="0"/>
                <a:ea typeface="+mn-ea"/>
                <a:cs typeface="Times New Roman" pitchFamily="18" charset="0"/>
              </a:rPr>
              <a:t/>
            </a:r>
            <a:br>
              <a:rPr lang="en-GB" sz="2000" dirty="0">
                <a:solidFill>
                  <a:srgbClr val="0860A8"/>
                </a:solidFill>
                <a:effectLst/>
                <a:latin typeface="Times New Roman" pitchFamily="18" charset="0"/>
                <a:ea typeface="+mn-ea"/>
                <a:cs typeface="Times New Roman" pitchFamily="18" charset="0"/>
              </a:rPr>
            </a:br>
            <a:r>
              <a:rPr lang="en-GB" sz="2000" dirty="0">
                <a:solidFill>
                  <a:srgbClr val="0860A8"/>
                </a:solidFill>
                <a:effectLst/>
                <a:latin typeface="Arial" charset="0"/>
                <a:ea typeface="+mn-ea"/>
                <a:cs typeface="Arial" charset="0"/>
              </a:rPr>
              <a:t>	</a:t>
            </a:r>
            <a:r>
              <a:rPr lang="ru-RU" sz="2000" dirty="0">
                <a:solidFill>
                  <a:srgbClr val="0860A8"/>
                </a:solidFill>
                <a:effectLst/>
                <a:latin typeface="Arial" charset="0"/>
                <a:ea typeface="+mn-ea"/>
                <a:cs typeface="Arial" charset="0"/>
              </a:rPr>
              <a:t>Зафиксировать то, что вы отметили как заслуживающее внимания</a:t>
            </a:r>
            <a:r>
              <a:rPr lang="en-GB" sz="2000" dirty="0">
                <a:solidFill>
                  <a:srgbClr val="0860A8"/>
                </a:solidFill>
                <a:effectLst/>
                <a:latin typeface="Arial" charset="0"/>
                <a:ea typeface="+mn-ea"/>
                <a:cs typeface="Arial" charset="0"/>
              </a:rPr>
              <a:t>.</a:t>
            </a:r>
            <a:br>
              <a:rPr lang="en-GB" sz="2000" dirty="0">
                <a:solidFill>
                  <a:srgbClr val="0860A8"/>
                </a:solidFill>
                <a:effectLst/>
                <a:latin typeface="Arial" charset="0"/>
                <a:ea typeface="+mn-ea"/>
                <a:cs typeface="Arial" charset="0"/>
              </a:rPr>
            </a:br>
            <a:r>
              <a:rPr lang="en-GB" sz="2000" dirty="0">
                <a:solidFill>
                  <a:srgbClr val="0860A8"/>
                </a:solidFill>
                <a:effectLst/>
                <a:latin typeface="Arial" charset="0"/>
                <a:ea typeface="+mn-ea"/>
                <a:cs typeface="Arial" charset="0"/>
              </a:rPr>
              <a:t/>
            </a:r>
            <a:br>
              <a:rPr lang="en-GB" sz="2000" dirty="0">
                <a:solidFill>
                  <a:srgbClr val="0860A8"/>
                </a:solidFill>
                <a:effectLst/>
                <a:latin typeface="Arial" charset="0"/>
                <a:ea typeface="+mn-ea"/>
                <a:cs typeface="Arial" charset="0"/>
              </a:rPr>
            </a:br>
            <a:r>
              <a:rPr lang="en-GB" sz="2000" dirty="0">
                <a:solidFill>
                  <a:srgbClr val="0860A8"/>
                </a:solidFill>
                <a:effectLst/>
                <a:latin typeface="Arial" charset="0"/>
                <a:ea typeface="+mn-ea"/>
                <a:cs typeface="Arial" charset="0"/>
              </a:rPr>
              <a:t>	</a:t>
            </a:r>
            <a:r>
              <a:rPr lang="ru-RU" sz="2000" dirty="0">
                <a:solidFill>
                  <a:srgbClr val="0860A8"/>
                </a:solidFill>
                <a:effectLst/>
                <a:latin typeface="Arial" charset="0"/>
                <a:ea typeface="+mn-ea"/>
                <a:cs typeface="Arial" charset="0"/>
              </a:rPr>
              <a:t>Пересмотреть план преподавания с учётом следующих шагов в процессе обучения</a:t>
            </a:r>
            <a:r>
              <a:rPr lang="en-GB" sz="2000" dirty="0">
                <a:solidFill>
                  <a:srgbClr val="0860A8"/>
                </a:solidFill>
                <a:effectLst/>
                <a:latin typeface="Arial" charset="0"/>
                <a:ea typeface="+mn-ea"/>
                <a:cs typeface="Arial" charset="0"/>
              </a:rPr>
              <a:t>.</a:t>
            </a:r>
            <a:r>
              <a:rPr lang="en-GB" sz="2000" dirty="0">
                <a:solidFill>
                  <a:srgbClr val="0860A8"/>
                </a:solidFill>
                <a:effectLst/>
                <a:latin typeface="Times New Roman" pitchFamily="18" charset="0"/>
                <a:ea typeface="+mn-ea"/>
                <a:cs typeface="Arial" charset="0"/>
              </a:rPr>
              <a:t> </a:t>
            </a:r>
            <a:br>
              <a:rPr lang="en-GB" sz="2000" dirty="0">
                <a:solidFill>
                  <a:srgbClr val="0860A8"/>
                </a:solidFill>
                <a:effectLst/>
                <a:latin typeface="Times New Roman" pitchFamily="18" charset="0"/>
                <a:ea typeface="+mn-ea"/>
                <a:cs typeface="Arial" charset="0"/>
              </a:rPr>
            </a:br>
            <a:endParaRPr lang="ru-RU" dirty="0"/>
          </a:p>
        </p:txBody>
      </p:sp>
    </p:spTree>
    <p:extLst>
      <p:ext uri="{BB962C8B-B14F-4D97-AF65-F5344CB8AC3E}">
        <p14:creationId xmlns:p14="http://schemas.microsoft.com/office/powerpoint/2010/main" val="32214682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310</TotalTime>
  <Words>790</Words>
  <Application>Microsoft Office PowerPoint</Application>
  <PresentationFormat>Экран (4:3)</PresentationFormat>
  <Paragraphs>94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Солнцестояние</vt:lpstr>
      <vt:lpstr>«Формирующее оценивание»</vt:lpstr>
      <vt:lpstr> </vt:lpstr>
      <vt:lpstr>Формирующее оценивание позволяет учителю:</vt:lpstr>
      <vt:lpstr>Презентация PowerPoint</vt:lpstr>
      <vt:lpstr>Формирующее оценивание для обучающихся</vt:lpstr>
      <vt:lpstr>Общие принципы формирующей оценки </vt:lpstr>
      <vt:lpstr>Принципы для учителей </vt:lpstr>
      <vt:lpstr>Принципы для учеников </vt:lpstr>
      <vt:lpstr>Использование целей обучения для проведения формирующей оценки     Выявить цели обучения, намеченные на урок.   Отметить возможности для учеников продемонстрировать достижение этих целей.   Акцентировать результат, стараясь найти свидетельства достижения целей.   Предоставить ученикам возможность обсудить результаты осуществлённых действий.   Зафиксировать то, что вы отметили как заслуживающее внимания.   Пересмотреть план преподавания с учётом следующих шагов в процессе обучения.  </vt:lpstr>
      <vt:lpstr>Субъекты оценивания</vt:lpstr>
      <vt:lpstr>Презентация PowerPoint</vt:lpstr>
      <vt:lpstr>Недельный отчёт</vt:lpstr>
      <vt:lpstr>Мини-обзор (проводится в конце урока) </vt:lpstr>
      <vt:lpstr>Лист самооценки (заполняется в конце курса, четверти, в конце изучения темы)</vt:lpstr>
      <vt:lpstr> Лист самооценки работы в группе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Голубева</dc:creator>
  <cp:lastModifiedBy>organizator</cp:lastModifiedBy>
  <cp:revision>30</cp:revision>
  <dcterms:created xsi:type="dcterms:W3CDTF">2012-03-22T03:55:50Z</dcterms:created>
  <dcterms:modified xsi:type="dcterms:W3CDTF">2017-01-17T08:13:53Z</dcterms:modified>
</cp:coreProperties>
</file>