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75" r:id="rId3"/>
    <p:sldId id="276" r:id="rId4"/>
    <p:sldId id="277" r:id="rId5"/>
    <p:sldId id="278" r:id="rId6"/>
    <p:sldId id="257" r:id="rId7"/>
    <p:sldId id="274" r:id="rId8"/>
    <p:sldId id="269" r:id="rId9"/>
    <p:sldId id="259" r:id="rId10"/>
    <p:sldId id="260" r:id="rId11"/>
    <p:sldId id="261" r:id="rId12"/>
    <p:sldId id="263" r:id="rId13"/>
    <p:sldId id="270" r:id="rId14"/>
    <p:sldId id="265" r:id="rId15"/>
    <p:sldId id="266" r:id="rId16"/>
    <p:sldId id="267" r:id="rId17"/>
    <p:sldId id="295" r:id="rId18"/>
    <p:sldId id="268" r:id="rId19"/>
    <p:sldId id="279" r:id="rId20"/>
    <p:sldId id="281" r:id="rId21"/>
    <p:sldId id="282" r:id="rId22"/>
    <p:sldId id="283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72" r:id="rId32"/>
    <p:sldId id="273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931F3-F683-406E-964F-9B026D6C565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C2BB4-61F9-4D7F-B713-E9D743EE3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0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C2BB4-61F9-4D7F-B713-E9D743EE3FE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C2BB4-61F9-4D7F-B713-E9D743EE3FE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8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jili-bili.ru/files/lego/legozoo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jili-bili.ru/files/lego/gonki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jili-bili.ru/files/lego/indiana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jili-bili.ru/files/lego/djhc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Работу выполнил ученик 3 А класса</a:t>
            </a:r>
          </a:p>
          <a:p>
            <a:r>
              <a:rPr lang="ru-RU" dirty="0" err="1" smtClean="0"/>
              <a:t>Рыбель</a:t>
            </a:r>
            <a:r>
              <a:rPr lang="ru-RU" dirty="0" smtClean="0"/>
              <a:t> Виталий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4608512"/>
          </a:xfrm>
        </p:spPr>
        <p:txBody>
          <a:bodyPr/>
          <a:lstStyle/>
          <a:p>
            <a:r>
              <a:rPr lang="ru-RU" dirty="0" err="1">
                <a:effectLst/>
                <a:latin typeface="Times New Roman"/>
                <a:ea typeface="Calibri"/>
              </a:rPr>
              <a:t>Лего</a:t>
            </a:r>
            <a:r>
              <a:rPr lang="ru-RU" dirty="0">
                <a:effectLst/>
                <a:latin typeface="Times New Roman"/>
                <a:ea typeface="Calibri"/>
              </a:rPr>
              <a:t>- игра? Увлечение? Возможность развиваться?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3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go-8805-Minifiguren-Serie-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5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jili-bili.ru/files/lego/legozoo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9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jili-bili.ru/files/lego/gonki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95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виталя\DSCF38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98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jili-bili.ru/files/lego/indiana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0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jili-bili.ru/files/lego/djhc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23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jili-bili.ru/files/lego/_Lego_Mindstorms_NXT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6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10529"/>
              </p:ext>
            </p:extLst>
          </p:nvPr>
        </p:nvGraphicFramePr>
        <p:xfrm>
          <a:off x="251520" y="188639"/>
          <a:ext cx="8352928" cy="6552729"/>
        </p:xfrm>
        <a:graphic>
          <a:graphicData uri="http://schemas.openxmlformats.org/drawingml/2006/table">
            <a:tbl>
              <a:tblPr firstRow="1" firstCol="1" bandRow="1"/>
              <a:tblGrid>
                <a:gridCol w="2080895"/>
                <a:gridCol w="2959665"/>
                <a:gridCol w="3312368"/>
              </a:tblGrid>
              <a:tr h="505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Вопросы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Есть ли у вас Лего?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Любите ли вы заниматься  Лего?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вы считаете Лего игра 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вы считаете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Лего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увлечение?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Какие качества в ребёнке может развить игра Лего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Внимание, творчество, договариваться с приятелем, работать вместе, читать схемы сборки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82700" y="735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виталя\DSCF38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-2907704"/>
            <a:ext cx="5966666" cy="4407354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300"/>
              </a:spcAft>
            </a:pPr>
            <a:r>
              <a:rPr lang="ru-RU" sz="3600" b="0" dirty="0">
                <a:solidFill>
                  <a:srgbClr val="212745"/>
                </a:solidFill>
                <a:effectLst/>
                <a:ea typeface="+mn-ea"/>
                <a:cs typeface="+mn-cs"/>
              </a:rPr>
              <a:t>Самостоятельная работа</a:t>
            </a:r>
            <a:r>
              <a:rPr lang="ru-RU" sz="2000" b="0" dirty="0">
                <a:solidFill>
                  <a:srgbClr val="212745"/>
                </a:solidFill>
                <a:effectLst/>
                <a:ea typeface="+mn-ea"/>
                <a:cs typeface="+mn-cs"/>
              </a:rPr>
              <a:t/>
            </a:r>
            <a:br>
              <a:rPr lang="ru-RU" sz="2000" b="0" dirty="0">
                <a:solidFill>
                  <a:srgbClr val="212745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107504" y="6741365"/>
            <a:ext cx="1224136" cy="360042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6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лего\IMG_020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540553" cy="6696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4372168"/>
            <a:ext cx="2664295" cy="2225184"/>
          </a:xfrm>
        </p:spPr>
        <p:txBody>
          <a:bodyPr/>
          <a:lstStyle/>
          <a:p>
            <a:r>
              <a:rPr lang="ru-RU" dirty="0" smtClean="0"/>
              <a:t>Работа в паре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674136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800" dirty="0">
                <a:effectLst/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800" dirty="0">
                <a:effectLst/>
                <a:latin typeface="Times New Roman"/>
                <a:ea typeface="Calibri"/>
                <a:cs typeface="Times New Roman"/>
              </a:rPr>
              <a:t> Определить, конструктор </a:t>
            </a:r>
            <a:r>
              <a:rPr lang="en-US" sz="4800" dirty="0">
                <a:effectLst/>
                <a:latin typeface="Times New Roman"/>
                <a:ea typeface="Calibri"/>
                <a:cs typeface="Times New Roman"/>
              </a:rPr>
              <a:t>LEGO</a:t>
            </a:r>
            <a:r>
              <a:rPr lang="ru-RU" sz="4800" dirty="0">
                <a:effectLst/>
                <a:latin typeface="Times New Roman"/>
                <a:ea typeface="Calibri"/>
                <a:cs typeface="Times New Roman"/>
              </a:rPr>
              <a:t> для детей – это игра? Увлечение? Или  возможность развиваться?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5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лего\IMG_019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396536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5517232"/>
            <a:ext cx="5688633" cy="1008112"/>
          </a:xfrm>
        </p:spPr>
        <p:txBody>
          <a:bodyPr/>
          <a:lstStyle/>
          <a:p>
            <a:r>
              <a:rPr lang="ru-RU" dirty="0" smtClean="0"/>
              <a:t>Работа в группе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9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лего\IMG_021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89289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16632"/>
            <a:ext cx="2880320" cy="2592288"/>
          </a:xfrm>
        </p:spPr>
        <p:txBody>
          <a:bodyPr/>
          <a:lstStyle/>
          <a:p>
            <a:r>
              <a:rPr lang="ru-RU" dirty="0" smtClean="0"/>
              <a:t>Учимся читать схемы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2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лего\IMG_020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0"/>
            <a:ext cx="2627782" cy="980728"/>
          </a:xfrm>
        </p:spPr>
        <p:txBody>
          <a:bodyPr/>
          <a:lstStyle/>
          <a:p>
            <a:r>
              <a:rPr lang="ru-RU" dirty="0" smtClean="0"/>
              <a:t>учимся читать схемы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2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лего\IMG_019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19" y="5229200"/>
            <a:ext cx="5292079" cy="1512168"/>
          </a:xfrm>
        </p:spPr>
        <p:txBody>
          <a:bodyPr/>
          <a:lstStyle/>
          <a:p>
            <a:r>
              <a:rPr lang="ru-RU" dirty="0" smtClean="0"/>
              <a:t>Развиваем творчество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9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лего\IMG_020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4624"/>
            <a:ext cx="7350710" cy="1800200"/>
          </a:xfrm>
        </p:spPr>
        <p:txBody>
          <a:bodyPr/>
          <a:lstStyle/>
          <a:p>
            <a:r>
              <a:rPr lang="ru-RU" dirty="0" smtClean="0"/>
              <a:t>Из одних деталей разные изделия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1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лего\IMG_021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4624"/>
            <a:ext cx="3384375" cy="1368152"/>
          </a:xfrm>
        </p:spPr>
        <p:txBody>
          <a:bodyPr/>
          <a:lstStyle/>
          <a:p>
            <a:r>
              <a:rPr lang="ru-RU" dirty="0" smtClean="0"/>
              <a:t>Вторая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7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лего\IMG_021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5877272"/>
            <a:ext cx="5904656" cy="792088"/>
          </a:xfrm>
        </p:spPr>
        <p:txBody>
          <a:bodyPr/>
          <a:lstStyle/>
          <a:p>
            <a:r>
              <a:rPr lang="ru-RU" dirty="0" smtClean="0"/>
              <a:t>Модели выставки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0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User\Desktop\лего\IMG_022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4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User\Desktop\лего\IMG_022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37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User\Desktop\лего\IMG_021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8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3999" cy="695739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/>
                <a:ea typeface="Calibri"/>
                <a:cs typeface="Times New Roman"/>
              </a:rPr>
              <a:t>Задачи: 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effectLst/>
                <a:latin typeface="Times New Roman"/>
                <a:ea typeface="Calibri"/>
                <a:cs typeface="Times New Roman"/>
              </a:rPr>
              <a:t>Узнать историю создания 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LEGO </a:t>
            </a:r>
            <a:r>
              <a:rPr lang="ru-RU" sz="2800" dirty="0">
                <a:effectLst/>
                <a:latin typeface="Times New Roman"/>
                <a:ea typeface="Calibri"/>
                <a:cs typeface="Times New Roman"/>
              </a:rPr>
              <a:t>-конструкторов.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effectLst/>
                <a:latin typeface="Times New Roman"/>
                <a:ea typeface="Calibri"/>
                <a:cs typeface="Times New Roman"/>
              </a:rPr>
              <a:t>Изучить разновидности игр 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LEGO</a:t>
            </a:r>
            <a:r>
              <a:rPr lang="ru-RU" sz="2800" dirty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effectLst/>
                <a:latin typeface="Times New Roman"/>
                <a:ea typeface="Calibri"/>
                <a:cs typeface="Times New Roman"/>
              </a:rPr>
              <a:t>Выявить развивающие свойства конструктора 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LEGO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effectLst/>
                <a:latin typeface="Times New Roman"/>
                <a:ea typeface="Calibri"/>
                <a:cs typeface="Times New Roman"/>
              </a:rPr>
              <a:t>Провести анкетирование и обработать полученные данные.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effectLst/>
                <a:latin typeface="Times New Roman"/>
                <a:ea typeface="Calibri"/>
                <a:cs typeface="Times New Roman"/>
              </a:rPr>
              <a:t>Провести конкурс моделей «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LEGO </a:t>
            </a:r>
            <a:r>
              <a:rPr lang="ru-RU" sz="2800" dirty="0">
                <a:effectLst/>
                <a:latin typeface="Times New Roman"/>
                <a:ea typeface="Calibri"/>
                <a:cs typeface="Times New Roman"/>
              </a:rPr>
              <a:t>– 2014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».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Сделать вывод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User\Desktop\лего\IMG_023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9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assets.nydailynews.com/polopoly_fs/1.1294054.1363807026!/img/httpImage/image.jpg_gen/derivatives/landscape_635/traveldeals24f-1-we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24319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6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themeparkreview.com/forum/files/legoland_01_7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4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916832"/>
            <a:ext cx="6512511" cy="3598336"/>
          </a:xfrm>
        </p:spPr>
        <p:txBody>
          <a:bodyPr/>
          <a:lstStyle/>
          <a:p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7772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800" dirty="0">
                <a:effectLst/>
                <a:latin typeface="Times New Roman"/>
                <a:ea typeface="Calibri"/>
                <a:cs typeface="Times New Roman"/>
              </a:rPr>
              <a:t>Гипотеза: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3600" dirty="0">
                <a:effectLst/>
                <a:latin typeface="Times New Roman"/>
                <a:ea typeface="Calibri"/>
                <a:cs typeface="Times New Roman"/>
              </a:rPr>
              <a:t> Предположим, что систематические занятия с конструктором </a:t>
            </a:r>
            <a:r>
              <a:rPr lang="en-US" sz="3600" dirty="0">
                <a:effectLst/>
                <a:latin typeface="Times New Roman"/>
                <a:ea typeface="Calibri"/>
                <a:cs typeface="Times New Roman"/>
              </a:rPr>
              <a:t>LEGO</a:t>
            </a:r>
            <a:r>
              <a:rPr lang="ru-RU" sz="3600" dirty="0">
                <a:effectLst/>
                <a:latin typeface="Times New Roman"/>
                <a:ea typeface="Calibri"/>
                <a:cs typeface="Times New Roman"/>
              </a:rPr>
              <a:t>  способствуют формированию творческих и интеллектуальных способностей детей.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Calibri"/>
                <a:ea typeface="Calibri"/>
                <a:cs typeface="Times New Roman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235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800" dirty="0">
                <a:effectLst/>
                <a:latin typeface="Times New Roman"/>
                <a:ea typeface="Calibri"/>
                <a:cs typeface="Times New Roman"/>
              </a:rPr>
              <a:t>Методы: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800" dirty="0">
                <a:effectLst/>
                <a:latin typeface="Times New Roman"/>
                <a:ea typeface="Calibri"/>
                <a:cs typeface="Times New Roman"/>
              </a:rPr>
              <a:t>1. наблюдение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4800" dirty="0">
                <a:effectLst/>
                <a:latin typeface="Times New Roman"/>
                <a:ea typeface="Calibri"/>
                <a:cs typeface="Times New Roman"/>
              </a:rPr>
              <a:t>2. </a:t>
            </a:r>
            <a:r>
              <a:rPr lang="ru-RU" sz="4800">
                <a:effectLst/>
                <a:latin typeface="Times New Roman"/>
                <a:ea typeface="Calibri"/>
                <a:cs typeface="Times New Roman"/>
              </a:rPr>
              <a:t>анкетирование</a:t>
            </a:r>
            <a:r>
              <a:rPr lang="ru-RU" sz="400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>
                <a:effectLst/>
                <a:latin typeface="Calibri"/>
                <a:ea typeface="Calibri"/>
                <a:cs typeface="Times New Roman"/>
              </a:rPr>
            </a:br>
            <a:r>
              <a:rPr lang="ru-RU" sz="4800">
                <a:effectLst/>
                <a:latin typeface="Times New Roman"/>
                <a:ea typeface="Calibri"/>
                <a:cs typeface="Times New Roman"/>
              </a:rPr>
              <a:t>3.частично – поисковый</a:t>
            </a:r>
            <a:r>
              <a:rPr lang="ru-RU" sz="400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6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stylepark.com/db-images/cms/article/img/v283170_958_480_476-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5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zoompropertyguides.com/wp-content/uploads/2013/03/Kladno_CZ_LEGO_factory_from_NE_0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0"/>
            <a:ext cx="6512511" cy="1556792"/>
          </a:xfrm>
        </p:spPr>
        <p:txBody>
          <a:bodyPr/>
          <a:lstStyle/>
          <a:p>
            <a:r>
              <a:rPr lang="ru-RU" dirty="0" smtClean="0"/>
              <a:t>Современный завод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awi.ru/images/lego.jpg_dupl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82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емья лего маленькие человеч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35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</TotalTime>
  <Words>123</Words>
  <Application>Microsoft Office PowerPoint</Application>
  <PresentationFormat>Экран (4:3)</PresentationFormat>
  <Paragraphs>37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Лего- игра? Увлечение? Возможность развиваться?</vt:lpstr>
      <vt:lpstr>Цель:  Определить, конструктор LEGO для детей – это игра? Увлечение? Или  возможность развиваться? </vt:lpstr>
      <vt:lpstr>Задачи:  Узнать историю создания LEGO -конструкторов. Изучить разновидности игр LEGO. Выявить развивающие свойства конструктора LEGO Провести анкетирование и обработать полученные данные. Провести конкурс моделей «LEGO – 2014». Сделать вывод</vt:lpstr>
      <vt:lpstr>Гипотеза:  Предположим, что систематические занятия с конструктором LEGO  способствуют формированию творческих и интеллектуальных способностей детей. </vt:lpstr>
      <vt:lpstr>Методы: 1. наблюдение 2. анкетирование 3.частично – поисковый </vt:lpstr>
      <vt:lpstr>Презентация PowerPoint</vt:lpstr>
      <vt:lpstr>Современный завод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 </vt:lpstr>
      <vt:lpstr>Работа в паре </vt:lpstr>
      <vt:lpstr>Работа в группе</vt:lpstr>
      <vt:lpstr>Учимся читать схемы </vt:lpstr>
      <vt:lpstr>учимся читать схемы</vt:lpstr>
      <vt:lpstr>Развиваем творчество</vt:lpstr>
      <vt:lpstr>Из одних деталей разные изделия</vt:lpstr>
      <vt:lpstr>Вторая работа</vt:lpstr>
      <vt:lpstr>Модели выставки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organizator</cp:lastModifiedBy>
  <cp:revision>19</cp:revision>
  <dcterms:created xsi:type="dcterms:W3CDTF">2014-04-03T04:47:29Z</dcterms:created>
  <dcterms:modified xsi:type="dcterms:W3CDTF">2017-01-14T01:44:29Z</dcterms:modified>
</cp:coreProperties>
</file>